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67" r:id="rId3"/>
    <p:sldId id="266" r:id="rId4"/>
    <p:sldId id="261" r:id="rId5"/>
    <p:sldId id="273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73" autoAdjust="0"/>
  </p:normalViewPr>
  <p:slideViewPr>
    <p:cSldViewPr snapToGrid="0" showGuides="1">
      <p:cViewPr varScale="1">
        <p:scale>
          <a:sx n="99" d="100"/>
          <a:sy n="99" d="100"/>
        </p:scale>
        <p:origin x="84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666" y="5419041"/>
            <a:ext cx="10742084" cy="488722"/>
          </a:xfrm>
        </p:spPr>
        <p:txBody>
          <a:bodyPr lIns="0" anchor="t" anchorCtr="0">
            <a:normAutofit/>
          </a:bodyPr>
          <a:lstStyle>
            <a:lvl1pPr algn="l">
              <a:defRPr sz="2200" b="1" i="0" baseline="0">
                <a:solidFill>
                  <a:schemeClr val="bg1"/>
                </a:solidFill>
              </a:defRPr>
            </a:lvl1pPr>
          </a:lstStyle>
          <a:p>
            <a:endParaRPr lang="de-DE" sz="2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666" y="1628775"/>
            <a:ext cx="10742085" cy="3784907"/>
          </a:xfrm>
        </p:spPr>
        <p:txBody>
          <a:bodyPr lIns="0" tIns="0" bIns="0" anchor="ctr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5000" b="1" i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7" y="5891265"/>
            <a:ext cx="10742084" cy="466862"/>
          </a:xfrm>
        </p:spPr>
        <p:txBody>
          <a:bodyPr lIns="0" bIns="0" anchor="b" anchorCtr="0">
            <a:normAutofit/>
          </a:bodyPr>
          <a:lstStyle>
            <a:lvl1pPr marL="0" indent="0">
              <a:buFontTx/>
              <a:buNone/>
              <a:defRPr sz="1500" i="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err="1"/>
              <a:t>Autor:in</a:t>
            </a:r>
            <a:r>
              <a:rPr lang="de-DE" dirty="0"/>
              <a:t>, Ort (</a:t>
            </a:r>
            <a:r>
              <a:rPr lang="de-DE" dirty="0" err="1"/>
              <a:t>Schriftgr</a:t>
            </a:r>
            <a:r>
              <a:rPr lang="de-DE" dirty="0"/>
              <a:t>. 15)</a:t>
            </a:r>
          </a:p>
        </p:txBody>
      </p:sp>
      <p:sp>
        <p:nvSpPr>
          <p:cNvPr id="7" name="Rechteck 6"/>
          <p:cNvSpPr/>
          <p:nvPr userDrawn="1"/>
        </p:nvSpPr>
        <p:spPr>
          <a:xfrm>
            <a:off x="0" y="-6012"/>
            <a:ext cx="12192000" cy="892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 userDrawn="1"/>
        </p:nvSpPr>
        <p:spPr>
          <a:xfrm>
            <a:off x="1409700" y="168996"/>
            <a:ext cx="105458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300" dirty="0"/>
              <a:t>55. Jahrestagung</a:t>
            </a:r>
            <a:r>
              <a:rPr lang="de-DE" sz="1300" baseline="0" dirty="0"/>
              <a:t> der Deutschen Gesellschaft für </a:t>
            </a:r>
            <a:r>
              <a:rPr lang="de-DE" sz="1300" baseline="0" dirty="0" err="1"/>
              <a:t>Angiologie</a:t>
            </a:r>
            <a:r>
              <a:rPr lang="de-DE" sz="1300" baseline="0" dirty="0"/>
              <a:t> – Gesellschaft für Gefäßmedizin e.V.  |  10. DGA-Interventionskongress</a:t>
            </a:r>
          </a:p>
          <a:p>
            <a:pPr algn="r"/>
            <a:r>
              <a:rPr lang="de-DE" sz="1300" baseline="0"/>
              <a:t>15.-17.10.2026 </a:t>
            </a:r>
            <a:r>
              <a:rPr lang="de-DE" sz="1300" baseline="0" dirty="0"/>
              <a:t>in Leipzig</a:t>
            </a:r>
            <a:endParaRPr lang="de-DE" sz="1300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88" y="109265"/>
            <a:ext cx="1286833" cy="66735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88D85DD-9BD2-5FA5-3FB7-61AFDA440C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9666" y="4131272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4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  <p15:guide id="5" orient="horz" pos="102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917615"/>
            <a:ext cx="11024688" cy="1900045"/>
          </a:xfrm>
        </p:spPr>
        <p:txBody>
          <a:bodyPr lIns="0" tIns="0" anchor="b">
            <a:normAutofit/>
          </a:bodyPr>
          <a:lstStyle>
            <a:lvl1pPr>
              <a:defRPr sz="3500" b="1" baseline="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Folie für Zwischenüberschrift</a:t>
            </a:r>
            <a:endParaRPr lang="en-US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BABF12A-BAA2-5026-999E-EE66F6FB14A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66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kuss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665" y="2508185"/>
            <a:ext cx="11024688" cy="1900045"/>
          </a:xfrm>
        </p:spPr>
        <p:txBody>
          <a:bodyPr lIns="0" tIns="0" anchor="ctr"/>
          <a:lstStyle>
            <a:lvl1pPr>
              <a:defRPr sz="3500" b="1" baseline="0">
                <a:solidFill>
                  <a:schemeClr val="bg2"/>
                </a:solidFill>
              </a:defRPr>
            </a:lvl1pPr>
          </a:lstStyle>
          <a:p>
            <a:r>
              <a:rPr lang="de-DE" dirty="0"/>
              <a:t>Diskussion</a:t>
            </a:r>
            <a:endParaRPr lang="en-US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85" y="488983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3609D6D-B492-A1EB-8048-3B9D91F44BF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54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1">
          <p15:clr>
            <a:srgbClr val="FBAE40"/>
          </p15:clr>
        </p15:guide>
        <p15:guide id="2" orient="horz" pos="3975">
          <p15:clr>
            <a:srgbClr val="FBAE40"/>
          </p15:clr>
        </p15:guide>
        <p15:guide id="3" pos="453">
          <p15:clr>
            <a:srgbClr val="FBAE40"/>
          </p15:clr>
        </p15:guide>
        <p15:guide id="4" pos="72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einspalti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87347" y="1552039"/>
            <a:ext cx="11024686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D7D5C58-2AA0-34DE-27CB-1C1A2B4FFA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63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zweispalti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87347" y="1562315"/>
            <a:ext cx="5287992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0"/>
          </p:nvPr>
        </p:nvSpPr>
        <p:spPr>
          <a:xfrm>
            <a:off x="6324571" y="1562314"/>
            <a:ext cx="5287992" cy="3307199"/>
          </a:xfrm>
        </p:spPr>
        <p:txBody>
          <a:bodyPr lIns="0" tIns="0"/>
          <a:lstStyle>
            <a:lvl1pPr>
              <a:buClr>
                <a:schemeClr val="bg2"/>
              </a:buClr>
              <a:defRPr sz="2300"/>
            </a:lvl1pPr>
            <a:lvl2pPr>
              <a:buClr>
                <a:schemeClr val="bg2"/>
              </a:buClr>
              <a:defRPr sz="1900"/>
            </a:lvl2pPr>
            <a:lvl3pPr>
              <a:buClr>
                <a:schemeClr val="bg2"/>
              </a:buClr>
              <a:defRPr sz="1500"/>
            </a:lvl3pPr>
            <a:lvl4pPr>
              <a:buClr>
                <a:schemeClr val="bg2"/>
              </a:buClr>
              <a:defRPr sz="1300"/>
            </a:lvl4pPr>
            <a:lvl5pPr>
              <a:buClr>
                <a:schemeClr val="bg2"/>
              </a:buClr>
              <a:defRPr sz="13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2A3B49-5E40-603E-A3D4-B638959EF4A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3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  <p15:guide id="6" pos="3701">
          <p15:clr>
            <a:srgbClr val="FBAE40"/>
          </p15:clr>
        </p15:guide>
        <p15:guide id="7" pos="397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/für Diagramme, Abbildung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75" y="381997"/>
            <a:ext cx="1839427" cy="95393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04648" y="637152"/>
            <a:ext cx="7908556" cy="443624"/>
          </a:xfrm>
        </p:spPr>
        <p:txBody>
          <a:bodyPr lIns="0" tIns="0" bIns="0" anchor="t" anchorCtr="0">
            <a:normAutofit/>
          </a:bodyPr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3A567AF-014F-9840-8928-B0EC9B4CA4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68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/blank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B01ED31-C553-88D2-6503-066B138EA0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72" y="5580355"/>
            <a:ext cx="1277645" cy="127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785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3">
          <p15:clr>
            <a:srgbClr val="FBAE40"/>
          </p15:clr>
        </p15:guide>
        <p15:guide id="2" orient="horz" pos="274">
          <p15:clr>
            <a:srgbClr val="FBAE40"/>
          </p15:clr>
        </p15:guide>
        <p15:guide id="3" orient="horz" pos="4048">
          <p15:clr>
            <a:srgbClr val="FBAE40"/>
          </p15:clr>
        </p15:guide>
        <p15:guide id="4" pos="73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11FFA-0EEB-4A6C-A4B1-37BD8FAD9576}" type="datetimeFigureOut">
              <a:rPr lang="de-DE" smtClean="0"/>
              <a:t>19.08.2026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0D565-3595-4165-AA3A-442E41BD1E1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164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8" r:id="rId3"/>
    <p:sldLayoutId id="2147483693" r:id="rId4"/>
    <p:sldLayoutId id="2147483695" r:id="rId5"/>
    <p:sldLayoutId id="2147483696" r:id="rId6"/>
    <p:sldLayoutId id="214748369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cholbach.de/risiken-venoeser-stents#gsc.tab=0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>
          <a:xfrm>
            <a:off x="1548341" y="5885029"/>
            <a:ext cx="10742084" cy="488722"/>
          </a:xfrm>
        </p:spPr>
        <p:txBody>
          <a:bodyPr/>
          <a:lstStyle/>
          <a:p>
            <a:r>
              <a:rPr lang="de-DE" dirty="0"/>
              <a:t>Thomas Scholbach  - Leipzig - </a:t>
            </a:r>
            <a:r>
              <a:rPr lang="en-US" dirty="0"/>
              <a:t>Practice for functional ultrasound - www.scholbach.de </a:t>
            </a:r>
            <a:endParaRPr lang="de-DE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>
          <a:xfrm>
            <a:off x="805391" y="1371600"/>
            <a:ext cx="10742085" cy="3784907"/>
          </a:xfrm>
        </p:spPr>
        <p:txBody>
          <a:bodyPr/>
          <a:lstStyle/>
          <a:p>
            <a:r>
              <a:rPr lang="en-US" dirty="0"/>
              <a:t>Unraveling the conundrum of female pelvic pain by tissue perfusion measurement of pelvic organs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069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92018" y="4957955"/>
            <a:ext cx="7052736" cy="1900045"/>
          </a:xfrm>
        </p:spPr>
        <p:txBody>
          <a:bodyPr>
            <a:normAutofit fontScale="90000"/>
          </a:bodyPr>
          <a:lstStyle/>
          <a:p>
            <a:r>
              <a:rPr lang="en-US" dirty="0"/>
              <a:t>Conflict of interest:</a:t>
            </a:r>
            <a:br>
              <a:rPr lang="en-US" dirty="0"/>
            </a:br>
            <a:br>
              <a:rPr lang="de-DE" dirty="0"/>
            </a:br>
            <a:r>
              <a:rPr lang="en-US" dirty="0"/>
              <a:t>Prof. Dr. med. habil. Thomas Scholbach together with his son , </a:t>
            </a:r>
            <a:br>
              <a:rPr lang="en-US" dirty="0"/>
            </a:br>
            <a:r>
              <a:rPr lang="en-US" dirty="0"/>
              <a:t>Prof. Dr. </a:t>
            </a:r>
            <a:r>
              <a:rPr lang="en-US" dirty="0" err="1"/>
              <a:t>rer</a:t>
            </a:r>
            <a:r>
              <a:rPr lang="en-US" dirty="0"/>
              <a:t>. nat. habil. Jakob Scholbach </a:t>
            </a:r>
            <a:br>
              <a:rPr lang="en-US" dirty="0"/>
            </a:br>
            <a:r>
              <a:rPr lang="en-US" dirty="0"/>
              <a:t>created the PixelFlux technique and </a:t>
            </a:r>
            <a:br>
              <a:rPr lang="en-US" dirty="0"/>
            </a:br>
            <a:r>
              <a:rPr lang="en-US" dirty="0"/>
              <a:t>4D-PixelFlux volume flow measurement technique. </a:t>
            </a:r>
            <a:br>
              <a:rPr lang="en-US" dirty="0"/>
            </a:br>
            <a:r>
              <a:rPr lang="en-US" dirty="0"/>
              <a:t>His son is the owner of the company Chameleon Software.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411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pain</a:t>
            </a:r>
            <a:r>
              <a:rPr lang="de-DE" dirty="0"/>
              <a:t> –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congestion</a:t>
            </a:r>
            <a:r>
              <a:rPr lang="de-DE" dirty="0"/>
              <a:t> </a:t>
            </a:r>
            <a:r>
              <a:rPr lang="de-DE" dirty="0" err="1"/>
              <a:t>syndrome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1333499" y="1552039"/>
            <a:ext cx="10278533" cy="458206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Patients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774 female patients encompassing 90% of all patients including in addition male and transgender persons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with chronic pelvic pain examined from 01/2023 to 06/2026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Methods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1. Tissue perfusion measurement of pelvic organs with the PixelFlux-Technique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2. conventional Doppler ultrasound blood flow volume measurement of both internal iliac veins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3. pressure gradient measurement of venous compressions</a:t>
            </a:r>
          </a:p>
          <a:p>
            <a:pPr>
              <a:lnSpc>
                <a:spcPct val="150000"/>
              </a:lnSpc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12517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Congestion</a:t>
            </a:r>
            <a:r>
              <a:rPr lang="de-DE" dirty="0"/>
              <a:t> –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blood</a:t>
            </a:r>
            <a:r>
              <a:rPr lang="de-DE" dirty="0"/>
              <a:t> </a:t>
            </a:r>
            <a:r>
              <a:rPr lang="de-DE" dirty="0" err="1"/>
              <a:t>travels</a:t>
            </a:r>
            <a:r>
              <a:rPr lang="de-DE" dirty="0"/>
              <a:t> </a:t>
            </a:r>
            <a:r>
              <a:rPr lang="de-DE" dirty="0" err="1"/>
              <a:t>retardedly</a:t>
            </a:r>
            <a:r>
              <a:rPr lang="de-DE" dirty="0"/>
              <a:t> </a:t>
            </a:r>
            <a:r>
              <a:rPr lang="de-DE" dirty="0" err="1"/>
              <a:t>across</a:t>
            </a:r>
            <a:r>
              <a:rPr lang="de-DE" dirty="0"/>
              <a:t>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organs</a:t>
            </a:r>
            <a:endParaRPr lang="de-DE" dirty="0"/>
          </a:p>
          <a:p>
            <a:r>
              <a:rPr lang="de-DE" dirty="0" err="1"/>
              <a:t>Pixelwise</a:t>
            </a:r>
            <a:r>
              <a:rPr lang="de-DE" dirty="0"/>
              <a:t> </a:t>
            </a:r>
            <a:r>
              <a:rPr lang="de-DE" dirty="0" err="1"/>
              <a:t>quantification</a:t>
            </a:r>
            <a:r>
              <a:rPr lang="de-DE" dirty="0"/>
              <a:t> </a:t>
            </a:r>
            <a:r>
              <a:rPr lang="de-DE" dirty="0" err="1"/>
              <a:t>allows</a:t>
            </a:r>
            <a:r>
              <a:rPr lang="de-DE" dirty="0"/>
              <a:t> </a:t>
            </a:r>
            <a:r>
              <a:rPr lang="de-DE" dirty="0" err="1"/>
              <a:t>precise</a:t>
            </a:r>
            <a:r>
              <a:rPr lang="de-DE" dirty="0"/>
              <a:t> </a:t>
            </a:r>
            <a:r>
              <a:rPr lang="de-DE" dirty="0" err="1"/>
              <a:t>diagnosis</a:t>
            </a:r>
            <a:endParaRPr lang="de-DE" dirty="0"/>
          </a:p>
          <a:p>
            <a:pPr lvl="1"/>
            <a:r>
              <a:rPr lang="de-DE" dirty="0"/>
              <a:t>Uterus</a:t>
            </a:r>
          </a:p>
          <a:p>
            <a:pPr lvl="1"/>
            <a:r>
              <a:rPr lang="de-DE" dirty="0"/>
              <a:t>Vagina</a:t>
            </a:r>
          </a:p>
          <a:p>
            <a:pPr lvl="1"/>
            <a:r>
              <a:rPr lang="de-DE" dirty="0"/>
              <a:t>Urethra</a:t>
            </a:r>
          </a:p>
          <a:p>
            <a:pPr lvl="1"/>
            <a:r>
              <a:rPr lang="de-DE" dirty="0"/>
              <a:t>Rectum</a:t>
            </a:r>
          </a:p>
          <a:p>
            <a:pPr lvl="1"/>
            <a:r>
              <a:rPr lang="de-DE" dirty="0" err="1"/>
              <a:t>Ovaries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5" name="pCS">
            <a:hlinkClick r:id="" action="ppaction://media"/>
            <a:extLst>
              <a:ext uri="{FF2B5EF4-FFF2-40B4-BE49-F238E27FC236}">
                <a16:creationId xmlns:a16="http://schemas.microsoft.com/office/drawing/2014/main" id="{04E83CCB-C571-32CF-0713-513C8DD37BDF}"/>
              </a:ext>
            </a:extLst>
          </p:cNvPr>
          <p:cNvPicPr>
            <a:picLocks noGrp="1" noChangeAspect="1"/>
          </p:cNvPicPr>
          <p:nvPr>
            <p:ph idx="10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92896" y="2795215"/>
            <a:ext cx="8149337" cy="3973138"/>
          </a:xfr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Pelvic</a:t>
            </a:r>
            <a:r>
              <a:rPr lang="de-DE" dirty="0"/>
              <a:t>  </a:t>
            </a:r>
            <a:r>
              <a:rPr lang="de-DE" dirty="0" err="1"/>
              <a:t>congestion</a:t>
            </a:r>
            <a:r>
              <a:rPr lang="de-DE" dirty="0"/>
              <a:t> – </a:t>
            </a:r>
            <a:r>
              <a:rPr lang="de-DE" dirty="0" err="1"/>
              <a:t>quantified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PixelFlux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67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DBE92AC-C43B-A650-F7EF-2C90432B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PixelFlux </a:t>
            </a:r>
            <a:r>
              <a:rPr lang="de-DE" dirty="0" err="1"/>
              <a:t>tissue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measurement</a:t>
            </a:r>
            <a:endParaRPr lang="de-DE" dirty="0"/>
          </a:p>
        </p:txBody>
      </p:sp>
      <p:pic>
        <p:nvPicPr>
          <p:cNvPr id="5" name="PCS PXFX">
            <a:hlinkClick r:id="" action="ppaction://media"/>
            <a:extLst>
              <a:ext uri="{FF2B5EF4-FFF2-40B4-BE49-F238E27FC236}">
                <a16:creationId xmlns:a16="http://schemas.microsoft.com/office/drawing/2014/main" id="{751522A8-5388-1469-B85E-D87F7090E8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78796" y="1080776"/>
            <a:ext cx="10613204" cy="567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1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02622A68-17EF-837D-A710-A17DB0763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47" y="1562315"/>
            <a:ext cx="2117301" cy="3307199"/>
          </a:xfrm>
        </p:spPr>
        <p:txBody>
          <a:bodyPr>
            <a:normAutofit fontScale="92500" lnSpcReduction="20000"/>
          </a:bodyPr>
          <a:lstStyle/>
          <a:p>
            <a:r>
              <a:rPr lang="de-DE" dirty="0" err="1"/>
              <a:t>Hampered</a:t>
            </a:r>
            <a:r>
              <a:rPr lang="de-DE" dirty="0"/>
              <a:t> </a:t>
            </a:r>
            <a:r>
              <a:rPr lang="de-DE" dirty="0" err="1"/>
              <a:t>outflow</a:t>
            </a:r>
            <a:endParaRPr lang="de-DE" dirty="0"/>
          </a:p>
          <a:p>
            <a:pPr lvl="1"/>
            <a:r>
              <a:rPr lang="de-DE" dirty="0"/>
              <a:t>Left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vein</a:t>
            </a:r>
            <a:endParaRPr lang="de-DE" dirty="0"/>
          </a:p>
          <a:p>
            <a:pPr lvl="1"/>
            <a:r>
              <a:rPr lang="de-DE" dirty="0"/>
              <a:t>Right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vein</a:t>
            </a:r>
            <a:endParaRPr lang="de-DE" dirty="0"/>
          </a:p>
          <a:p>
            <a:pPr lvl="1"/>
            <a:r>
              <a:rPr lang="de-DE" dirty="0"/>
              <a:t>Vena cava inferior</a:t>
            </a:r>
          </a:p>
          <a:p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influx</a:t>
            </a:r>
            <a:endParaRPr lang="de-DE" dirty="0"/>
          </a:p>
          <a:p>
            <a:pPr lvl="1"/>
            <a:r>
              <a:rPr lang="de-DE" dirty="0"/>
              <a:t>Left renal – left </a:t>
            </a:r>
            <a:r>
              <a:rPr lang="de-DE" dirty="0" err="1"/>
              <a:t>ovarian</a:t>
            </a:r>
            <a:r>
              <a:rPr lang="de-DE" dirty="0"/>
              <a:t> </a:t>
            </a:r>
            <a:r>
              <a:rPr lang="de-DE" dirty="0" err="1"/>
              <a:t>vein</a:t>
            </a:r>
            <a:endParaRPr lang="de-DE" dirty="0"/>
          </a:p>
        </p:txBody>
      </p:sp>
      <p:pic>
        <p:nvPicPr>
          <p:cNvPr id="5" name="cocompressions PCS">
            <a:hlinkClick r:id="" action="ppaction://media"/>
            <a:extLst>
              <a:ext uri="{FF2B5EF4-FFF2-40B4-BE49-F238E27FC236}">
                <a16:creationId xmlns:a16="http://schemas.microsoft.com/office/drawing/2014/main" id="{9350060E-5685-9331-FFAB-1EAD1E61884F}"/>
              </a:ext>
            </a:extLst>
          </p:cNvPr>
          <p:cNvPicPr>
            <a:picLocks noGrp="1" noChangeAspect="1"/>
          </p:cNvPicPr>
          <p:nvPr>
            <p:ph idx="10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rcRect b="1849"/>
          <a:stretch>
            <a:fillRect/>
          </a:stretch>
        </p:blipFill>
        <p:spPr>
          <a:xfrm>
            <a:off x="2765770" y="1080777"/>
            <a:ext cx="8838883" cy="4565644"/>
          </a:xfr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1CF4F19C-9017-738A-8091-A18FE23A4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Cause</a:t>
            </a:r>
            <a:r>
              <a:rPr lang="de-DE" dirty="0"/>
              <a:t> of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congestion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441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10C9AA9-1F1B-2F23-A52A-47DDD2A89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2641" y="1457875"/>
            <a:ext cx="5347288" cy="5283583"/>
          </a:xfrm>
        </p:spPr>
        <p:txBody>
          <a:bodyPr>
            <a:normAutofit lnSpcReduction="10000"/>
          </a:bodyPr>
          <a:lstStyle/>
          <a:p>
            <a:r>
              <a:rPr lang="de-DE" b="1" dirty="0" err="1"/>
              <a:t>Congestion</a:t>
            </a:r>
            <a:r>
              <a:rPr lang="de-DE" b="1" dirty="0"/>
              <a:t> of </a:t>
            </a:r>
          </a:p>
          <a:p>
            <a:pPr lvl="1"/>
            <a:r>
              <a:rPr lang="de-DE" dirty="0"/>
              <a:t>Legs </a:t>
            </a:r>
          </a:p>
          <a:p>
            <a:pPr lvl="2"/>
            <a:r>
              <a:rPr lang="de-DE" dirty="0"/>
              <a:t>Check </a:t>
            </a:r>
            <a:r>
              <a:rPr lang="de-DE" dirty="0" err="1"/>
              <a:t>femorals</a:t>
            </a:r>
            <a:r>
              <a:rPr lang="de-DE" dirty="0"/>
              <a:t> &amp;</a:t>
            </a:r>
            <a:r>
              <a:rPr lang="de-DE" dirty="0" err="1"/>
              <a:t>popliteals</a:t>
            </a:r>
            <a:endParaRPr lang="de-DE" dirty="0"/>
          </a:p>
          <a:p>
            <a:pPr lvl="1"/>
            <a:r>
              <a:rPr lang="de-DE" dirty="0" err="1"/>
              <a:t>Pelvis</a:t>
            </a:r>
            <a:r>
              <a:rPr lang="de-DE" dirty="0"/>
              <a:t> </a:t>
            </a:r>
          </a:p>
          <a:p>
            <a:pPr lvl="2"/>
            <a:r>
              <a:rPr lang="de-DE" dirty="0" err="1"/>
              <a:t>Micturition</a:t>
            </a:r>
            <a:r>
              <a:rPr lang="de-DE" dirty="0"/>
              <a:t>, </a:t>
            </a:r>
            <a:r>
              <a:rPr lang="de-DE" dirty="0" err="1"/>
              <a:t>defecation</a:t>
            </a:r>
            <a:r>
              <a:rPr lang="de-DE" dirty="0"/>
              <a:t>, sexual </a:t>
            </a:r>
            <a:r>
              <a:rPr lang="de-DE" dirty="0" err="1"/>
              <a:t>intercourse</a:t>
            </a:r>
            <a:endParaRPr lang="de-DE" dirty="0"/>
          </a:p>
          <a:p>
            <a:pPr lvl="2"/>
            <a:r>
              <a:rPr lang="de-DE" dirty="0"/>
              <a:t>First left </a:t>
            </a:r>
            <a:r>
              <a:rPr lang="de-DE" dirty="0" err="1"/>
              <a:t>then</a:t>
            </a:r>
            <a:r>
              <a:rPr lang="de-DE" dirty="0"/>
              <a:t> right </a:t>
            </a:r>
            <a:r>
              <a:rPr lang="de-DE" dirty="0" err="1"/>
              <a:t>sided</a:t>
            </a:r>
            <a:r>
              <a:rPr lang="de-DE" dirty="0"/>
              <a:t> </a:t>
            </a:r>
            <a:r>
              <a:rPr lang="de-DE" dirty="0" err="1"/>
              <a:t>symptoms</a:t>
            </a:r>
            <a:endParaRPr lang="de-DE" dirty="0"/>
          </a:p>
          <a:p>
            <a:pPr lvl="1"/>
            <a:r>
              <a:rPr lang="de-DE" dirty="0" err="1"/>
              <a:t>Sciatic</a:t>
            </a:r>
            <a:r>
              <a:rPr lang="de-DE" dirty="0"/>
              <a:t> nerve </a:t>
            </a:r>
          </a:p>
          <a:p>
            <a:pPr lvl="2"/>
            <a:r>
              <a:rPr lang="de-DE" dirty="0"/>
              <a:t>Inferior gluteal </a:t>
            </a:r>
            <a:r>
              <a:rPr lang="de-DE" dirty="0" err="1"/>
              <a:t>vein</a:t>
            </a:r>
            <a:endParaRPr lang="de-DE" dirty="0"/>
          </a:p>
          <a:p>
            <a:pPr lvl="1"/>
            <a:r>
              <a:rPr lang="de-DE" dirty="0"/>
              <a:t>Spine</a:t>
            </a:r>
          </a:p>
          <a:p>
            <a:pPr lvl="2"/>
            <a:r>
              <a:rPr lang="de-DE" dirty="0"/>
              <a:t>4D-PixelFlux</a:t>
            </a:r>
          </a:p>
          <a:p>
            <a:pPr lvl="2"/>
            <a:r>
              <a:rPr lang="de-DE" dirty="0"/>
              <a:t>Tronc </a:t>
            </a:r>
            <a:r>
              <a:rPr lang="de-DE" dirty="0" err="1"/>
              <a:t>rénorachidèn</a:t>
            </a:r>
            <a:endParaRPr lang="de-DE" dirty="0"/>
          </a:p>
          <a:p>
            <a:pPr lvl="2"/>
            <a:r>
              <a:rPr lang="de-DE" dirty="0"/>
              <a:t>Asc. Lumbar </a:t>
            </a:r>
            <a:r>
              <a:rPr lang="de-DE" dirty="0" err="1"/>
              <a:t>vein</a:t>
            </a:r>
            <a:endParaRPr lang="de-DE" dirty="0"/>
          </a:p>
          <a:p>
            <a:pPr lvl="2"/>
            <a:r>
              <a:rPr lang="de-DE" dirty="0"/>
              <a:t>Sacral </a:t>
            </a:r>
            <a:r>
              <a:rPr lang="de-DE" dirty="0" err="1"/>
              <a:t>vein</a:t>
            </a:r>
            <a:endParaRPr lang="de-DE" dirty="0"/>
          </a:p>
          <a:p>
            <a:pPr lvl="2"/>
            <a:r>
              <a:rPr lang="de-DE" dirty="0"/>
              <a:t>Hemiazygos </a:t>
            </a:r>
            <a:r>
              <a:rPr lang="de-DE" dirty="0" err="1"/>
              <a:t>vein</a:t>
            </a:r>
            <a:endParaRPr lang="de-DE" dirty="0"/>
          </a:p>
          <a:p>
            <a:pPr lvl="1"/>
            <a:r>
              <a:rPr lang="de-DE" dirty="0" err="1"/>
              <a:t>Gluteals</a:t>
            </a:r>
            <a:endParaRPr lang="de-DE" dirty="0"/>
          </a:p>
          <a:p>
            <a:pPr lvl="2"/>
            <a:r>
              <a:rPr lang="de-DE" dirty="0"/>
              <a:t>Sup&amp; inf. gluteal </a:t>
            </a:r>
            <a:r>
              <a:rPr lang="de-DE" dirty="0" err="1"/>
              <a:t>vein</a:t>
            </a:r>
            <a:endParaRPr lang="de-DE" dirty="0"/>
          </a:p>
          <a:p>
            <a:pPr lvl="1"/>
            <a:r>
              <a:rPr lang="de-DE" dirty="0" err="1"/>
              <a:t>Pudendal</a:t>
            </a:r>
            <a:r>
              <a:rPr lang="de-DE" dirty="0"/>
              <a:t> nerve </a:t>
            </a:r>
            <a:r>
              <a:rPr lang="de-DE" dirty="0" err="1"/>
              <a:t>territory</a:t>
            </a:r>
            <a:endParaRPr lang="de-DE" dirty="0"/>
          </a:p>
          <a:p>
            <a:pPr lvl="2"/>
            <a:r>
              <a:rPr lang="de-DE" dirty="0"/>
              <a:t>Internal </a:t>
            </a:r>
            <a:r>
              <a:rPr lang="de-DE" dirty="0" err="1"/>
              <a:t>pudendal</a:t>
            </a:r>
            <a:r>
              <a:rPr lang="de-DE" dirty="0"/>
              <a:t> </a:t>
            </a:r>
            <a:r>
              <a:rPr lang="de-DE" dirty="0" err="1"/>
              <a:t>vein</a:t>
            </a:r>
            <a:endParaRPr lang="de-DE" dirty="0"/>
          </a:p>
          <a:p>
            <a:pPr lvl="2"/>
            <a:r>
              <a:rPr lang="de-DE" dirty="0"/>
              <a:t>PixelFlux external </a:t>
            </a:r>
            <a:r>
              <a:rPr lang="de-DE" dirty="0" err="1"/>
              <a:t>genitalia</a:t>
            </a:r>
            <a:endParaRPr lang="de-DE" dirty="0"/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09C71D7-C0A5-606F-EABE-89C7368A6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Sequelae</a:t>
            </a:r>
            <a:r>
              <a:rPr lang="de-DE" dirty="0"/>
              <a:t> of PCS and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diagnosis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2404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170A996-93E6-1CB4-1097-06F8679C4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097" y="1356126"/>
            <a:ext cx="10295806" cy="5152250"/>
          </a:xfrm>
        </p:spPr>
        <p:txBody>
          <a:bodyPr>
            <a:normAutofit lnSpcReduction="10000"/>
          </a:bodyPr>
          <a:lstStyle/>
          <a:p>
            <a:r>
              <a:rPr lang="de-DE" dirty="0"/>
              <a:t>Any </a:t>
            </a:r>
            <a:r>
              <a:rPr lang="de-DE" dirty="0" err="1"/>
              <a:t>chronic</a:t>
            </a:r>
            <a:r>
              <a:rPr lang="de-DE" dirty="0"/>
              <a:t>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genital </a:t>
            </a:r>
            <a:r>
              <a:rPr lang="de-DE" dirty="0" err="1"/>
              <a:t>pain</a:t>
            </a:r>
            <a:r>
              <a:rPr lang="de-DE" dirty="0"/>
              <a:t> is a potential </a:t>
            </a:r>
            <a:r>
              <a:rPr lang="de-DE" dirty="0" err="1"/>
              <a:t>sign</a:t>
            </a:r>
            <a:r>
              <a:rPr lang="de-DE" dirty="0"/>
              <a:t> of PCS</a:t>
            </a:r>
          </a:p>
          <a:p>
            <a:r>
              <a:rPr lang="de-DE" dirty="0" err="1"/>
              <a:t>Confirm</a:t>
            </a:r>
            <a:r>
              <a:rPr lang="de-DE" dirty="0"/>
              <a:t> the </a:t>
            </a:r>
            <a:r>
              <a:rPr lang="de-DE" dirty="0" err="1"/>
              <a:t>congestion</a:t>
            </a:r>
            <a:endParaRPr lang="de-DE" dirty="0"/>
          </a:p>
          <a:p>
            <a:pPr lvl="1"/>
            <a:r>
              <a:rPr lang="de-DE" dirty="0" err="1"/>
              <a:t>Standardized</a:t>
            </a:r>
            <a:r>
              <a:rPr lang="de-DE" dirty="0"/>
              <a:t> PixelFlux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measurement</a:t>
            </a:r>
            <a:r>
              <a:rPr lang="de-DE" dirty="0"/>
              <a:t> – Diagnosis </a:t>
            </a:r>
            <a:r>
              <a:rPr lang="de-DE" dirty="0" err="1"/>
              <a:t>established</a:t>
            </a:r>
            <a:endParaRPr lang="de-DE" dirty="0"/>
          </a:p>
          <a:p>
            <a:pPr lvl="1"/>
            <a:r>
              <a:rPr lang="de-DE" dirty="0"/>
              <a:t>Flow </a:t>
            </a:r>
            <a:r>
              <a:rPr lang="de-DE" dirty="0" err="1"/>
              <a:t>volume</a:t>
            </a:r>
            <a:r>
              <a:rPr lang="de-DE" dirty="0"/>
              <a:t> comparison of </a:t>
            </a:r>
            <a:r>
              <a:rPr lang="de-DE" dirty="0" err="1"/>
              <a:t>both</a:t>
            </a:r>
            <a:r>
              <a:rPr lang="de-DE" dirty="0"/>
              <a:t> internal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veins</a:t>
            </a:r>
            <a:endParaRPr lang="de-DE" dirty="0"/>
          </a:p>
          <a:p>
            <a:r>
              <a:rPr lang="de-DE" dirty="0"/>
              <a:t>Find and </a:t>
            </a:r>
            <a:r>
              <a:rPr lang="de-DE" dirty="0" err="1"/>
              <a:t>quantify</a:t>
            </a:r>
            <a:r>
              <a:rPr lang="de-DE" dirty="0"/>
              <a:t> the </a:t>
            </a:r>
            <a:r>
              <a:rPr lang="de-DE" dirty="0" err="1"/>
              <a:t>outflow</a:t>
            </a:r>
            <a:r>
              <a:rPr lang="de-DE" dirty="0"/>
              <a:t> </a:t>
            </a:r>
            <a:r>
              <a:rPr lang="de-DE" dirty="0" err="1"/>
              <a:t>obstruction</a:t>
            </a:r>
            <a:endParaRPr lang="de-DE" dirty="0"/>
          </a:p>
          <a:p>
            <a:pPr lvl="1"/>
            <a:r>
              <a:rPr lang="de-DE" dirty="0"/>
              <a:t>Left / right </a:t>
            </a:r>
            <a:r>
              <a:rPr lang="de-DE" dirty="0" err="1"/>
              <a:t>common</a:t>
            </a:r>
            <a:r>
              <a:rPr lang="de-DE" dirty="0"/>
              <a:t> </a:t>
            </a:r>
            <a:r>
              <a:rPr lang="de-DE" dirty="0" err="1"/>
              <a:t>iliac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Vena cava inferior </a:t>
            </a:r>
          </a:p>
          <a:p>
            <a:r>
              <a:rPr lang="de-DE" dirty="0"/>
              <a:t>Find the </a:t>
            </a:r>
            <a:r>
              <a:rPr lang="de-DE" dirty="0" err="1"/>
              <a:t>increased</a:t>
            </a:r>
            <a:r>
              <a:rPr lang="de-DE" dirty="0"/>
              <a:t> </a:t>
            </a:r>
            <a:r>
              <a:rPr lang="de-DE" dirty="0" err="1"/>
              <a:t>influx</a:t>
            </a:r>
            <a:endParaRPr lang="de-DE" dirty="0"/>
          </a:p>
          <a:p>
            <a:pPr lvl="1"/>
            <a:r>
              <a:rPr lang="de-DE" dirty="0"/>
              <a:t>Left renal </a:t>
            </a:r>
            <a:r>
              <a:rPr lang="de-DE" dirty="0" err="1"/>
              <a:t>vein</a:t>
            </a:r>
            <a:r>
              <a:rPr lang="de-DE" dirty="0"/>
              <a:t> </a:t>
            </a:r>
            <a:r>
              <a:rPr lang="de-DE" dirty="0" err="1"/>
              <a:t>compression</a:t>
            </a:r>
            <a:r>
              <a:rPr lang="de-DE" dirty="0"/>
              <a:t> – PixelFlux of </a:t>
            </a:r>
            <a:r>
              <a:rPr lang="de-DE" dirty="0" err="1"/>
              <a:t>both</a:t>
            </a:r>
            <a:r>
              <a:rPr lang="de-DE" dirty="0"/>
              <a:t> </a:t>
            </a:r>
            <a:r>
              <a:rPr lang="de-DE" dirty="0" err="1"/>
              <a:t>kidneys</a:t>
            </a:r>
            <a:endParaRPr lang="de-DE" dirty="0"/>
          </a:p>
          <a:p>
            <a:pPr lvl="1"/>
            <a:r>
              <a:rPr lang="de-DE" dirty="0"/>
              <a:t>Left </a:t>
            </a:r>
            <a:r>
              <a:rPr lang="de-DE" dirty="0" err="1"/>
              <a:t>ovarian</a:t>
            </a:r>
            <a:r>
              <a:rPr lang="de-DE" dirty="0"/>
              <a:t> </a:t>
            </a:r>
            <a:r>
              <a:rPr lang="de-DE" dirty="0" err="1"/>
              <a:t>vein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</a:t>
            </a:r>
            <a:r>
              <a:rPr lang="de-DE" dirty="0" err="1"/>
              <a:t>volume</a:t>
            </a:r>
            <a:endParaRPr lang="de-DE" dirty="0"/>
          </a:p>
          <a:p>
            <a:r>
              <a:rPr lang="de-DE" dirty="0"/>
              <a:t>Find and </a:t>
            </a:r>
            <a:r>
              <a:rPr lang="de-DE" dirty="0" err="1"/>
              <a:t>differentiate</a:t>
            </a:r>
            <a:r>
              <a:rPr lang="de-DE" dirty="0"/>
              <a:t> </a:t>
            </a:r>
            <a:r>
              <a:rPr lang="de-DE" dirty="0" err="1"/>
              <a:t>volume</a:t>
            </a:r>
            <a:r>
              <a:rPr lang="de-DE" dirty="0"/>
              <a:t> </a:t>
            </a:r>
            <a:r>
              <a:rPr lang="de-DE" dirty="0" err="1"/>
              <a:t>flow</a:t>
            </a:r>
            <a:r>
              <a:rPr lang="de-DE" dirty="0"/>
              <a:t> in </a:t>
            </a:r>
            <a:r>
              <a:rPr lang="de-DE" dirty="0" err="1"/>
              <a:t>collaterals</a:t>
            </a:r>
            <a:endParaRPr lang="de-DE" dirty="0"/>
          </a:p>
          <a:p>
            <a:pPr lvl="1"/>
            <a:r>
              <a:rPr lang="de-DE" dirty="0" err="1"/>
              <a:t>ascending</a:t>
            </a:r>
            <a:r>
              <a:rPr lang="de-DE" dirty="0"/>
              <a:t> lumbar – sacral – hemiazygos– Retzius-</a:t>
            </a:r>
            <a:r>
              <a:rPr lang="de-DE" dirty="0" err="1"/>
              <a:t>collaterals</a:t>
            </a:r>
            <a:r>
              <a:rPr lang="de-DE" dirty="0"/>
              <a:t> – superior </a:t>
            </a:r>
            <a:r>
              <a:rPr lang="de-DE" dirty="0" err="1"/>
              <a:t>mesenteric</a:t>
            </a:r>
            <a:endParaRPr lang="de-DE" dirty="0"/>
          </a:p>
          <a:p>
            <a:r>
              <a:rPr lang="de-DE" dirty="0"/>
              <a:t>Restore the normal </a:t>
            </a:r>
            <a:r>
              <a:rPr lang="de-DE" dirty="0" err="1"/>
              <a:t>pathways</a:t>
            </a:r>
            <a:r>
              <a:rPr lang="de-DE" dirty="0"/>
              <a:t>: </a:t>
            </a:r>
          </a:p>
          <a:p>
            <a:pPr lvl="1"/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coiling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hysterectomy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obliteration</a:t>
            </a:r>
            <a:r>
              <a:rPr lang="de-DE" dirty="0"/>
              <a:t>, </a:t>
            </a:r>
            <a:r>
              <a:rPr lang="de-DE" dirty="0" err="1">
                <a:hlinkClick r:id="rId2"/>
              </a:rPr>
              <a:t>no</a:t>
            </a:r>
            <a:r>
              <a:rPr lang="de-DE" dirty="0">
                <a:hlinkClick r:id="rId2"/>
              </a:rPr>
              <a:t> </a:t>
            </a:r>
            <a:r>
              <a:rPr lang="de-DE" dirty="0" err="1">
                <a:hlinkClick r:id="rId2"/>
              </a:rPr>
              <a:t>stents</a:t>
            </a:r>
            <a:endParaRPr lang="de-DE" dirty="0"/>
          </a:p>
          <a:p>
            <a:pPr lvl="1"/>
            <a:r>
              <a:rPr lang="de-DE" dirty="0" err="1"/>
              <a:t>Reduce</a:t>
            </a:r>
            <a:r>
              <a:rPr lang="de-DE" dirty="0"/>
              <a:t> lumbar lordosis, </a:t>
            </a:r>
            <a:r>
              <a:rPr lang="de-DE" dirty="0" err="1"/>
              <a:t>facilitate</a:t>
            </a:r>
            <a:r>
              <a:rPr lang="de-DE" dirty="0"/>
              <a:t> </a:t>
            </a:r>
            <a:r>
              <a:rPr lang="de-DE" dirty="0" err="1"/>
              <a:t>collaterals</a:t>
            </a:r>
            <a:r>
              <a:rPr lang="de-DE" dirty="0"/>
              <a:t>, PTFE </a:t>
            </a:r>
            <a:r>
              <a:rPr lang="de-DE" dirty="0" err="1"/>
              <a:t>enveloping</a:t>
            </a:r>
            <a:r>
              <a:rPr lang="de-DE" dirty="0"/>
              <a:t> of </a:t>
            </a:r>
            <a:r>
              <a:rPr lang="de-DE" dirty="0" err="1"/>
              <a:t>compressed</a:t>
            </a:r>
            <a:r>
              <a:rPr lang="de-DE" dirty="0"/>
              <a:t> </a:t>
            </a:r>
            <a:r>
              <a:rPr lang="de-DE" dirty="0" err="1"/>
              <a:t>venous</a:t>
            </a:r>
            <a:r>
              <a:rPr lang="de-DE" dirty="0"/>
              <a:t> </a:t>
            </a:r>
            <a:r>
              <a:rPr lang="de-DE" dirty="0" err="1"/>
              <a:t>segments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4897423-9265-24D3-A908-FB1E18029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Female </a:t>
            </a:r>
            <a:r>
              <a:rPr lang="de-DE" dirty="0" err="1"/>
              <a:t>chronic</a:t>
            </a:r>
            <a:r>
              <a:rPr lang="de-DE" dirty="0"/>
              <a:t> </a:t>
            </a:r>
            <a:r>
              <a:rPr lang="de-DE" dirty="0" err="1"/>
              <a:t>pelvic</a:t>
            </a:r>
            <a:r>
              <a:rPr lang="de-DE" dirty="0"/>
              <a:t> </a:t>
            </a:r>
            <a:r>
              <a:rPr lang="de-DE" dirty="0" err="1"/>
              <a:t>pain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PCS</a:t>
            </a:r>
          </a:p>
        </p:txBody>
      </p:sp>
    </p:spTree>
    <p:extLst>
      <p:ext uri="{BB962C8B-B14F-4D97-AF65-F5344CB8AC3E}">
        <p14:creationId xmlns:p14="http://schemas.microsoft.com/office/powerpoint/2010/main" val="15501613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4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4.2"/>
</p:tagLst>
</file>

<file path=ppt/theme/theme1.xml><?xml version="1.0" encoding="utf-8"?>
<a:theme xmlns:a="http://schemas.openxmlformats.org/drawingml/2006/main" name="Office Theme">
  <a:themeElements>
    <a:clrScheme name="DGA">
      <a:dk1>
        <a:srgbClr val="000000"/>
      </a:dk1>
      <a:lt1>
        <a:srgbClr val="FFFFFF"/>
      </a:lt1>
      <a:dk2>
        <a:srgbClr val="E4003A"/>
      </a:dk2>
      <a:lt2>
        <a:srgbClr val="295FAA"/>
      </a:lt2>
      <a:accent1>
        <a:srgbClr val="DDDDDD"/>
      </a:accent1>
      <a:accent2>
        <a:srgbClr val="FFCC99"/>
      </a:accent2>
      <a:accent3>
        <a:srgbClr val="CCFFCC"/>
      </a:accent3>
      <a:accent4>
        <a:srgbClr val="FFFF99"/>
      </a:accent4>
      <a:accent5>
        <a:srgbClr val="CCECFF"/>
      </a:accent5>
      <a:accent6>
        <a:srgbClr val="FFCCFF"/>
      </a:accent6>
      <a:hlink>
        <a:srgbClr val="295FAA"/>
      </a:hlink>
      <a:folHlink>
        <a:srgbClr val="E4003A"/>
      </a:folHlink>
    </a:clrScheme>
    <a:fontScheme name="DGA">
      <a:majorFont>
        <a:latin typeface="TitilliumText22L"/>
        <a:ea typeface=""/>
        <a:cs typeface=""/>
      </a:majorFont>
      <a:minorFont>
        <a:latin typeface="TitilliumText22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385</Words>
  <Application>Microsoft Office PowerPoint</Application>
  <PresentationFormat>Breitbild</PresentationFormat>
  <Paragraphs>63</Paragraphs>
  <Slides>8</Slides>
  <Notes>0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TitilliumText22L</vt:lpstr>
      <vt:lpstr>Office Theme</vt:lpstr>
      <vt:lpstr>Thomas Scholbach  - Leipzig - Practice for functional ultrasound - www.scholbach.de </vt:lpstr>
      <vt:lpstr>Conflict of interest:  Prof. Dr. med. habil. Thomas Scholbach together with his son ,  Prof. Dr. rer. nat. habil. Jakob Scholbach  created the PixelFlux technique and  4D-PixelFlux volume flow measurement technique.  His son is the owner of the company Chameleon Software. </vt:lpstr>
      <vt:lpstr>Pelvic pain – Pelvic congestion syndrome</vt:lpstr>
      <vt:lpstr>Pelvic  congestion – quantified with PixelFlux</vt:lpstr>
      <vt:lpstr>PixelFlux tissue flow measurement</vt:lpstr>
      <vt:lpstr>Cause of pelvic congestion</vt:lpstr>
      <vt:lpstr>Sequelae of PCS and their diagnosis</vt:lpstr>
      <vt:lpstr>Female chronic pelvic pain may be PCS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Semler_Grafik</dc:creator>
  <cp:lastModifiedBy>Thomas Scholbach</cp:lastModifiedBy>
  <cp:revision>50</cp:revision>
  <dcterms:created xsi:type="dcterms:W3CDTF">2022-09-20T09:01:42Z</dcterms:created>
  <dcterms:modified xsi:type="dcterms:W3CDTF">2026-08-19T07:04:40Z</dcterms:modified>
</cp:coreProperties>
</file>