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modernComment_115_DEC2C5DD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sldIdLst>
    <p:sldId id="256" r:id="rId2"/>
    <p:sldId id="258" r:id="rId3"/>
    <p:sldId id="266" r:id="rId4"/>
    <p:sldId id="261" r:id="rId5"/>
    <p:sldId id="262" r:id="rId6"/>
    <p:sldId id="267" r:id="rId7"/>
    <p:sldId id="268" r:id="rId8"/>
    <p:sldId id="269" r:id="rId9"/>
    <p:sldId id="270" r:id="rId10"/>
    <p:sldId id="271" r:id="rId11"/>
    <p:sldId id="273" r:id="rId12"/>
    <p:sldId id="279" r:id="rId13"/>
    <p:sldId id="274" r:id="rId14"/>
    <p:sldId id="275" r:id="rId15"/>
    <p:sldId id="276" r:id="rId16"/>
    <p:sldId id="277" r:id="rId17"/>
    <p:sldId id="272" r:id="rId18"/>
    <p:sldId id="265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1A17C8-0FB7-3B34-353B-B942CE34A19A}" name="Thomas Scholbach" initials="TS" userId="S::ThomasScholbach@PraxisScholbach.onmicrosoft.com::85abe71d-e101-4595-81a0-6c787f450a0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8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23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/>
              <a:t>Renal </a:t>
            </a:r>
            <a:r>
              <a:rPr lang="de-DE" b="1" dirty="0" err="1"/>
              <a:t>layer-wise</a:t>
            </a:r>
            <a:r>
              <a:rPr lang="de-DE" b="1" baseline="0" dirty="0"/>
              <a:t> </a:t>
            </a:r>
            <a:r>
              <a:rPr lang="de-DE" b="1" baseline="0" dirty="0" err="1"/>
              <a:t>parenchymal</a:t>
            </a:r>
            <a:r>
              <a:rPr lang="de-DE" b="1" baseline="0" dirty="0"/>
              <a:t> perfusion</a:t>
            </a:r>
            <a:endParaRPr lang="de-DE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8.2001263000019739E-2"/>
          <c:y val="0.24466067466019742"/>
          <c:w val="0.89042981469421589"/>
          <c:h val="0.494707497654839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Proximal 50%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Tabelle1!$A$2:$A$3</c:f>
              <c:strCache>
                <c:ptCount val="2"/>
                <c:pt idx="0">
                  <c:v>Left</c:v>
                </c:pt>
                <c:pt idx="1">
                  <c:v>right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0.27</c:v>
                </c:pt>
                <c:pt idx="1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EF-4F58-B92D-901F1FD0A8C8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Entire cortex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Tabelle1!$A$2:$A$3</c:f>
              <c:strCache>
                <c:ptCount val="2"/>
                <c:pt idx="0">
                  <c:v>Left</c:v>
                </c:pt>
                <c:pt idx="1">
                  <c:v>right</c:v>
                </c:pt>
              </c:strCache>
            </c:strRef>
          </c:cat>
          <c:val>
            <c:numRef>
              <c:f>Tabelle1!$C$2:$C$3</c:f>
              <c:numCache>
                <c:formatCode>General</c:formatCode>
                <c:ptCount val="2"/>
                <c:pt idx="0">
                  <c:v>0.71</c:v>
                </c:pt>
                <c:pt idx="1">
                  <c:v>0.94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EF-4F58-B92D-901F1FD0A8C8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Distal 50%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Tabelle1!$A$2:$A$3</c:f>
              <c:strCache>
                <c:ptCount val="2"/>
                <c:pt idx="0">
                  <c:v>Left</c:v>
                </c:pt>
                <c:pt idx="1">
                  <c:v>right</c:v>
                </c:pt>
              </c:strCache>
            </c:strRef>
          </c:cat>
          <c:val>
            <c:numRef>
              <c:f>Tabelle1!$D$2:$D$3</c:f>
              <c:numCache>
                <c:formatCode>General</c:formatCode>
                <c:ptCount val="2"/>
                <c:pt idx="0">
                  <c:v>1.1299999999999999</c:v>
                </c:pt>
                <c:pt idx="1">
                  <c:v>1.39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EF-4F58-B92D-901F1FD0A8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8364576"/>
        <c:axId val="1216077904"/>
      </c:barChart>
      <c:catAx>
        <c:axId val="150836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216077904"/>
        <c:crosses val="autoZero"/>
        <c:auto val="1"/>
        <c:lblAlgn val="ctr"/>
        <c:lblOffset val="100"/>
        <c:noMultiLvlLbl val="0"/>
      </c:catAx>
      <c:valAx>
        <c:axId val="1216077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508364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15_DEC2C5D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5576E83-6CCF-4124-AC83-1DC193E125CA}" authorId="{6B1A17C8-0FB7-3B34-353B-B942CE34A19A}" created="2026-08-13T06:02:29.181">
    <pc:sldMkLst xmlns:pc="http://schemas.microsoft.com/office/powerpoint/2013/main/command">
      <pc:docMk/>
      <pc:sldMk cId="3737306589" sldId="277"/>
    </pc:sldMkLst>
    <p188:txBody>
      <a:bodyPr/>
      <a:lstStyle/>
      <a:p>
        <a:r>
          <a:rPr lang="de-DE"/>
          <a:t>TA 21072025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3E2887-8875-49BD-BF52-1E362E8D65B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4AEF4E2-1D65-496B-A3EB-9EBA3A0DBEF4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de-DE" dirty="0"/>
            <a:t>Volume </a:t>
          </a:r>
          <a:r>
            <a:rPr lang="de-DE" dirty="0" err="1"/>
            <a:t>flow</a:t>
          </a:r>
          <a:r>
            <a:rPr lang="de-DE" dirty="0"/>
            <a:t> comparison</a:t>
          </a:r>
        </a:p>
      </dgm:t>
    </dgm:pt>
    <dgm:pt modelId="{EC4464C2-C838-4C92-8927-72921161F2DC}" type="parTrans" cxnId="{DC508D07-574C-4084-9F19-CB9C2E12B1DC}">
      <dgm:prSet/>
      <dgm:spPr/>
      <dgm:t>
        <a:bodyPr/>
        <a:lstStyle/>
        <a:p>
          <a:endParaRPr lang="de-DE"/>
        </a:p>
      </dgm:t>
    </dgm:pt>
    <dgm:pt modelId="{6F4202C3-E4B4-4383-BF0A-8170CD024FEB}" type="sibTrans" cxnId="{DC508D07-574C-4084-9F19-CB9C2E12B1D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de-DE" dirty="0"/>
        </a:p>
      </dgm:t>
    </dgm:pt>
    <dgm:pt modelId="{F834636A-3316-4E33-9EDF-E62D2D13DDBE}">
      <dgm:prSet phldrT="[Text]" phldr="0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de-DE" dirty="0"/>
            <a:t>Tissue perfusion  - </a:t>
          </a:r>
          <a:r>
            <a:rPr lang="de-DE" dirty="0" err="1"/>
            <a:t>side</a:t>
          </a:r>
          <a:r>
            <a:rPr lang="de-DE" dirty="0"/>
            <a:t> comparison</a:t>
          </a:r>
        </a:p>
      </dgm:t>
    </dgm:pt>
    <dgm:pt modelId="{D79EB70C-292F-4922-9BA4-87DCDD5AFED8}" type="parTrans" cxnId="{A4C4C174-3E04-446B-A966-A854151A7072}">
      <dgm:prSet/>
      <dgm:spPr/>
      <dgm:t>
        <a:bodyPr/>
        <a:lstStyle/>
        <a:p>
          <a:endParaRPr lang="de-DE"/>
        </a:p>
      </dgm:t>
    </dgm:pt>
    <dgm:pt modelId="{274E642E-1A23-414F-A3D4-7F075D0C6131}" type="sibTrans" cxnId="{A4C4C174-3E04-446B-A966-A854151A7072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35DF2FF7-F030-4BC4-BBCC-5ED9B0EAE6D5}">
      <dgm:prSet phldrT="[Text]" phldr="0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de-DE" dirty="0"/>
            <a:t>Symptom </a:t>
          </a:r>
          <a:r>
            <a:rPr lang="de-DE" dirty="0" err="1"/>
            <a:t>correlation</a:t>
          </a:r>
          <a:endParaRPr lang="de-DE" dirty="0"/>
        </a:p>
      </dgm:t>
    </dgm:pt>
    <dgm:pt modelId="{71A84DDF-812B-4F4E-87A2-D0476B040887}" type="parTrans" cxnId="{C24B4F8D-8920-486B-BBD0-4BEECF586B5C}">
      <dgm:prSet/>
      <dgm:spPr/>
      <dgm:t>
        <a:bodyPr/>
        <a:lstStyle/>
        <a:p>
          <a:endParaRPr lang="de-DE"/>
        </a:p>
      </dgm:t>
    </dgm:pt>
    <dgm:pt modelId="{DA1E705D-2C3A-4755-94E6-ECADCE9557AE}" type="sibTrans" cxnId="{C24B4F8D-8920-486B-BBD0-4BEECF586B5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92CA69FE-4CFF-4BC0-90D3-0E0FB1384116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de-DE" dirty="0" err="1"/>
            <a:t>Venous</a:t>
          </a:r>
          <a:r>
            <a:rPr lang="de-DE" dirty="0"/>
            <a:t> </a:t>
          </a:r>
          <a:r>
            <a:rPr lang="de-DE" dirty="0" err="1"/>
            <a:t>diameter</a:t>
          </a:r>
          <a:r>
            <a:rPr lang="de-DE" dirty="0"/>
            <a:t> </a:t>
          </a:r>
          <a:r>
            <a:rPr lang="de-DE" dirty="0" err="1"/>
            <a:t>reduction</a:t>
          </a:r>
          <a:endParaRPr lang="de-DE" dirty="0"/>
        </a:p>
      </dgm:t>
    </dgm:pt>
    <dgm:pt modelId="{6CE5D090-BA3D-48DB-AC44-B441DC293901}" type="parTrans" cxnId="{06E2C884-F907-49E8-9363-65EE1ACB13B1}">
      <dgm:prSet/>
      <dgm:spPr/>
      <dgm:t>
        <a:bodyPr/>
        <a:lstStyle/>
        <a:p>
          <a:endParaRPr lang="de-DE"/>
        </a:p>
      </dgm:t>
    </dgm:pt>
    <dgm:pt modelId="{34C32DED-128C-4D94-A148-09D9F26B20EC}" type="sibTrans" cxnId="{06E2C884-F907-49E8-9363-65EE1ACB13B1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DA5C8BF5-CE1D-4559-B520-52438A61B6C4}">
      <dgm:prSet phldrT="[Text]" phldr="0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de-DE" dirty="0" err="1"/>
            <a:t>Pressure</a:t>
          </a:r>
          <a:r>
            <a:rPr lang="de-DE" dirty="0"/>
            <a:t> </a:t>
          </a:r>
          <a:r>
            <a:rPr lang="de-DE" dirty="0" err="1"/>
            <a:t>gradient</a:t>
          </a:r>
          <a:endParaRPr lang="de-DE" dirty="0"/>
        </a:p>
      </dgm:t>
    </dgm:pt>
    <dgm:pt modelId="{17DC54DD-F300-4451-9BE3-DFDD78498469}" type="parTrans" cxnId="{E8938FD2-B5A7-4230-A785-DFFF2939B214}">
      <dgm:prSet/>
      <dgm:spPr/>
      <dgm:t>
        <a:bodyPr/>
        <a:lstStyle/>
        <a:p>
          <a:endParaRPr lang="de-DE"/>
        </a:p>
      </dgm:t>
    </dgm:pt>
    <dgm:pt modelId="{E9A0D804-32E8-4A80-85E1-9D2C9878461C}" type="sibTrans" cxnId="{E8938FD2-B5A7-4230-A785-DFFF2939B214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13CF4464-8C34-498B-9BEA-72E923CB3F5F}">
      <dgm:prSet phldrT="[Text]" phldr="0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de-DE" dirty="0"/>
            <a:t>Diagnosis</a:t>
          </a:r>
        </a:p>
      </dgm:t>
    </dgm:pt>
    <dgm:pt modelId="{3F260C08-C030-4958-97AC-F109F93342CE}" type="parTrans" cxnId="{DB7134DC-2DA9-48F3-875B-AF014A5978B4}">
      <dgm:prSet/>
      <dgm:spPr/>
      <dgm:t>
        <a:bodyPr/>
        <a:lstStyle/>
        <a:p>
          <a:endParaRPr lang="de-DE"/>
        </a:p>
      </dgm:t>
    </dgm:pt>
    <dgm:pt modelId="{73835D28-B0FA-482B-90EE-C2082142AFB0}" type="sibTrans" cxnId="{DB7134DC-2DA9-48F3-875B-AF014A5978B4}">
      <dgm:prSet/>
      <dgm:spPr/>
      <dgm:t>
        <a:bodyPr/>
        <a:lstStyle/>
        <a:p>
          <a:endParaRPr lang="de-DE"/>
        </a:p>
      </dgm:t>
    </dgm:pt>
    <dgm:pt modelId="{59D432A8-332D-4568-89FD-9C5ED153DE89}">
      <dgm:prSet phldrT="[Text]" phldr="0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de-DE" dirty="0" err="1"/>
            <a:t>Pelvic</a:t>
          </a:r>
          <a:r>
            <a:rPr lang="de-DE" dirty="0"/>
            <a:t> </a:t>
          </a:r>
          <a:r>
            <a:rPr lang="de-DE" dirty="0" err="1"/>
            <a:t>organ</a:t>
          </a:r>
          <a:r>
            <a:rPr lang="de-DE" dirty="0"/>
            <a:t> </a:t>
          </a:r>
          <a:r>
            <a:rPr lang="de-DE" dirty="0" err="1"/>
            <a:t>congestion</a:t>
          </a:r>
          <a:endParaRPr lang="de-DE" dirty="0"/>
        </a:p>
      </dgm:t>
    </dgm:pt>
    <dgm:pt modelId="{8DDF1227-F286-4723-95EB-F0ED409A0922}" type="parTrans" cxnId="{33147BFB-821E-439D-9C29-22F290C5564B}">
      <dgm:prSet/>
      <dgm:spPr/>
      <dgm:t>
        <a:bodyPr/>
        <a:lstStyle/>
        <a:p>
          <a:endParaRPr lang="de-DE"/>
        </a:p>
      </dgm:t>
    </dgm:pt>
    <dgm:pt modelId="{A05C19B7-B4D9-46AB-ACC6-99AAC1203D4A}" type="sibTrans" cxnId="{33147BFB-821E-439D-9C29-22F290C5564B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65BC46AF-052E-4375-B539-884D53F48974}">
      <dgm:prSet phldrT="[Text]" phldr="0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de-DE" dirty="0"/>
            <a:t>Functional (</a:t>
          </a:r>
          <a:r>
            <a:rPr lang="de-DE" dirty="0" err="1"/>
            <a:t>volume</a:t>
          </a:r>
          <a:r>
            <a:rPr lang="de-DE" dirty="0"/>
            <a:t>) </a:t>
          </a:r>
          <a:r>
            <a:rPr lang="de-DE" dirty="0" err="1"/>
            <a:t>flow</a:t>
          </a:r>
          <a:endParaRPr lang="de-DE" dirty="0"/>
        </a:p>
      </dgm:t>
    </dgm:pt>
    <dgm:pt modelId="{901044F5-2D57-4439-B730-2A37D66DB397}" type="parTrans" cxnId="{159661E6-36C0-420A-A5EA-1196155DCBCB}">
      <dgm:prSet/>
      <dgm:spPr/>
      <dgm:t>
        <a:bodyPr/>
        <a:lstStyle/>
        <a:p>
          <a:endParaRPr lang="de-DE"/>
        </a:p>
      </dgm:t>
    </dgm:pt>
    <dgm:pt modelId="{C3A3CF88-B423-4C71-A64E-A0D2CA88A25E}" type="sibTrans" cxnId="{159661E6-36C0-420A-A5EA-1196155DCBCB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B780F959-73E8-4737-87F5-B5C2B701CCA5}" type="pres">
      <dgm:prSet presAssocID="{193E2887-8875-49BD-BF52-1E362E8D65BA}" presName="Name0" presStyleCnt="0">
        <dgm:presLayoutVars>
          <dgm:dir/>
          <dgm:resizeHandles val="exact"/>
        </dgm:presLayoutVars>
      </dgm:prSet>
      <dgm:spPr/>
    </dgm:pt>
    <dgm:pt modelId="{07BBEAF9-CBEA-4F87-92D6-CC0B2AD91AA4}" type="pres">
      <dgm:prSet presAssocID="{59D432A8-332D-4568-89FD-9C5ED153DE89}" presName="node" presStyleLbl="node1" presStyleIdx="0" presStyleCnt="8">
        <dgm:presLayoutVars>
          <dgm:bulletEnabled val="1"/>
        </dgm:presLayoutVars>
      </dgm:prSet>
      <dgm:spPr/>
    </dgm:pt>
    <dgm:pt modelId="{0232113F-015E-48C7-A4F7-82E803294470}" type="pres">
      <dgm:prSet presAssocID="{A05C19B7-B4D9-46AB-ACC6-99AAC1203D4A}" presName="sibTrans" presStyleLbl="sibTrans2D1" presStyleIdx="0" presStyleCnt="7"/>
      <dgm:spPr/>
    </dgm:pt>
    <dgm:pt modelId="{8FEF9875-9C9F-48E6-AEA3-290A3C196649}" type="pres">
      <dgm:prSet presAssocID="{A05C19B7-B4D9-46AB-ACC6-99AAC1203D4A}" presName="connectorText" presStyleLbl="sibTrans2D1" presStyleIdx="0" presStyleCnt="7"/>
      <dgm:spPr/>
    </dgm:pt>
    <dgm:pt modelId="{E28B9CB0-A619-4EDA-A972-69E40666EB39}" type="pres">
      <dgm:prSet presAssocID="{64AEF4E2-1D65-496B-A3EB-9EBA3A0DBEF4}" presName="node" presStyleLbl="node1" presStyleIdx="1" presStyleCnt="8">
        <dgm:presLayoutVars>
          <dgm:bulletEnabled val="1"/>
        </dgm:presLayoutVars>
      </dgm:prSet>
      <dgm:spPr/>
    </dgm:pt>
    <dgm:pt modelId="{0C186FB9-731E-4567-A7A0-5159FC6DEF16}" type="pres">
      <dgm:prSet presAssocID="{6F4202C3-E4B4-4383-BF0A-8170CD024FEB}" presName="sibTrans" presStyleLbl="sibTrans2D1" presStyleIdx="1" presStyleCnt="7"/>
      <dgm:spPr/>
    </dgm:pt>
    <dgm:pt modelId="{47C084C7-C041-4B11-822E-EEA95CBC5B29}" type="pres">
      <dgm:prSet presAssocID="{6F4202C3-E4B4-4383-BF0A-8170CD024FEB}" presName="connectorText" presStyleLbl="sibTrans2D1" presStyleIdx="1" presStyleCnt="7"/>
      <dgm:spPr/>
    </dgm:pt>
    <dgm:pt modelId="{A1B733B9-0D13-4460-B008-7FBBFBC387B3}" type="pres">
      <dgm:prSet presAssocID="{92CA69FE-4CFF-4BC0-90D3-0E0FB1384116}" presName="node" presStyleLbl="node1" presStyleIdx="2" presStyleCnt="8">
        <dgm:presLayoutVars>
          <dgm:bulletEnabled val="1"/>
        </dgm:presLayoutVars>
      </dgm:prSet>
      <dgm:spPr/>
    </dgm:pt>
    <dgm:pt modelId="{D559AAFA-2204-42F9-A789-748916FDB044}" type="pres">
      <dgm:prSet presAssocID="{34C32DED-128C-4D94-A148-09D9F26B20EC}" presName="sibTrans" presStyleLbl="sibTrans2D1" presStyleIdx="2" presStyleCnt="7"/>
      <dgm:spPr/>
    </dgm:pt>
    <dgm:pt modelId="{BB02C780-2263-4648-8A4F-AF9EE62843C1}" type="pres">
      <dgm:prSet presAssocID="{34C32DED-128C-4D94-A148-09D9F26B20EC}" presName="connectorText" presStyleLbl="sibTrans2D1" presStyleIdx="2" presStyleCnt="7"/>
      <dgm:spPr/>
    </dgm:pt>
    <dgm:pt modelId="{3EEC5943-F856-4278-9EE9-FC174076AD0D}" type="pres">
      <dgm:prSet presAssocID="{DA5C8BF5-CE1D-4559-B520-52438A61B6C4}" presName="node" presStyleLbl="node1" presStyleIdx="3" presStyleCnt="8">
        <dgm:presLayoutVars>
          <dgm:bulletEnabled val="1"/>
        </dgm:presLayoutVars>
      </dgm:prSet>
      <dgm:spPr/>
    </dgm:pt>
    <dgm:pt modelId="{2B8CA535-199F-4D08-8EC4-10F4949B8F38}" type="pres">
      <dgm:prSet presAssocID="{E9A0D804-32E8-4A80-85E1-9D2C9878461C}" presName="sibTrans" presStyleLbl="sibTrans2D1" presStyleIdx="3" presStyleCnt="7"/>
      <dgm:spPr/>
    </dgm:pt>
    <dgm:pt modelId="{94E44D29-A0C1-4B89-B8EF-A82C599637BB}" type="pres">
      <dgm:prSet presAssocID="{E9A0D804-32E8-4A80-85E1-9D2C9878461C}" presName="connectorText" presStyleLbl="sibTrans2D1" presStyleIdx="3" presStyleCnt="7"/>
      <dgm:spPr/>
    </dgm:pt>
    <dgm:pt modelId="{6AFDEF25-32A6-4680-9DC9-7437D33C98F3}" type="pres">
      <dgm:prSet presAssocID="{65BC46AF-052E-4375-B539-884D53F48974}" presName="node" presStyleLbl="node1" presStyleIdx="4" presStyleCnt="8">
        <dgm:presLayoutVars>
          <dgm:bulletEnabled val="1"/>
        </dgm:presLayoutVars>
      </dgm:prSet>
      <dgm:spPr/>
    </dgm:pt>
    <dgm:pt modelId="{26240042-FAD4-4E12-B44F-AB675E4EFBDA}" type="pres">
      <dgm:prSet presAssocID="{C3A3CF88-B423-4C71-A64E-A0D2CA88A25E}" presName="sibTrans" presStyleLbl="sibTrans2D1" presStyleIdx="4" presStyleCnt="7"/>
      <dgm:spPr/>
    </dgm:pt>
    <dgm:pt modelId="{7255D796-60D9-4E10-B93E-A724F39379A4}" type="pres">
      <dgm:prSet presAssocID="{C3A3CF88-B423-4C71-A64E-A0D2CA88A25E}" presName="connectorText" presStyleLbl="sibTrans2D1" presStyleIdx="4" presStyleCnt="7"/>
      <dgm:spPr/>
    </dgm:pt>
    <dgm:pt modelId="{4F88C9F3-5158-4D6C-B22A-D8CB2408C0D3}" type="pres">
      <dgm:prSet presAssocID="{F834636A-3316-4E33-9EDF-E62D2D13DDBE}" presName="node" presStyleLbl="node1" presStyleIdx="5" presStyleCnt="8">
        <dgm:presLayoutVars>
          <dgm:bulletEnabled val="1"/>
        </dgm:presLayoutVars>
      </dgm:prSet>
      <dgm:spPr/>
    </dgm:pt>
    <dgm:pt modelId="{D6F942F9-60BF-462D-AD0B-61847B20DA52}" type="pres">
      <dgm:prSet presAssocID="{274E642E-1A23-414F-A3D4-7F075D0C6131}" presName="sibTrans" presStyleLbl="sibTrans2D1" presStyleIdx="5" presStyleCnt="7"/>
      <dgm:spPr/>
    </dgm:pt>
    <dgm:pt modelId="{8D1B5610-C945-4D0B-870B-DE26C932D51C}" type="pres">
      <dgm:prSet presAssocID="{274E642E-1A23-414F-A3D4-7F075D0C6131}" presName="connectorText" presStyleLbl="sibTrans2D1" presStyleIdx="5" presStyleCnt="7"/>
      <dgm:spPr/>
    </dgm:pt>
    <dgm:pt modelId="{B64683E3-80CA-417A-AC65-8CA0E6D7CD6A}" type="pres">
      <dgm:prSet presAssocID="{35DF2FF7-F030-4BC4-BBCC-5ED9B0EAE6D5}" presName="node" presStyleLbl="node1" presStyleIdx="6" presStyleCnt="8">
        <dgm:presLayoutVars>
          <dgm:bulletEnabled val="1"/>
        </dgm:presLayoutVars>
      </dgm:prSet>
      <dgm:spPr/>
    </dgm:pt>
    <dgm:pt modelId="{A8D6B3CC-3694-4C86-8596-7BEC78F8C10A}" type="pres">
      <dgm:prSet presAssocID="{DA1E705D-2C3A-4755-94E6-ECADCE9557AE}" presName="sibTrans" presStyleLbl="sibTrans2D1" presStyleIdx="6" presStyleCnt="7"/>
      <dgm:spPr/>
    </dgm:pt>
    <dgm:pt modelId="{2E33E8BA-6A15-4C5F-AE4F-9B904DF8F4D3}" type="pres">
      <dgm:prSet presAssocID="{DA1E705D-2C3A-4755-94E6-ECADCE9557AE}" presName="connectorText" presStyleLbl="sibTrans2D1" presStyleIdx="6" presStyleCnt="7"/>
      <dgm:spPr/>
    </dgm:pt>
    <dgm:pt modelId="{8DC8D19E-EC44-451B-8DC3-C2DFC1F604AB}" type="pres">
      <dgm:prSet presAssocID="{13CF4464-8C34-498B-9BEA-72E923CB3F5F}" presName="node" presStyleLbl="node1" presStyleIdx="7" presStyleCnt="8">
        <dgm:presLayoutVars>
          <dgm:bulletEnabled val="1"/>
        </dgm:presLayoutVars>
      </dgm:prSet>
      <dgm:spPr/>
    </dgm:pt>
  </dgm:ptLst>
  <dgm:cxnLst>
    <dgm:cxn modelId="{DC508D07-574C-4084-9F19-CB9C2E12B1DC}" srcId="{193E2887-8875-49BD-BF52-1E362E8D65BA}" destId="{64AEF4E2-1D65-496B-A3EB-9EBA3A0DBEF4}" srcOrd="1" destOrd="0" parTransId="{EC4464C2-C838-4C92-8927-72921161F2DC}" sibTransId="{6F4202C3-E4B4-4383-BF0A-8170CD024FEB}"/>
    <dgm:cxn modelId="{5076A40C-ECD7-4BBE-8106-84026505D8EB}" type="presOf" srcId="{35DF2FF7-F030-4BC4-BBCC-5ED9B0EAE6D5}" destId="{B64683E3-80CA-417A-AC65-8CA0E6D7CD6A}" srcOrd="0" destOrd="0" presId="urn:microsoft.com/office/officeart/2005/8/layout/process1"/>
    <dgm:cxn modelId="{D43C530D-21AE-42FE-B347-B25A028A0933}" type="presOf" srcId="{A05C19B7-B4D9-46AB-ACC6-99AAC1203D4A}" destId="{8FEF9875-9C9F-48E6-AEA3-290A3C196649}" srcOrd="1" destOrd="0" presId="urn:microsoft.com/office/officeart/2005/8/layout/process1"/>
    <dgm:cxn modelId="{0C969017-8F1A-4D64-B59B-E71E48636E29}" type="presOf" srcId="{34C32DED-128C-4D94-A148-09D9F26B20EC}" destId="{BB02C780-2263-4648-8A4F-AF9EE62843C1}" srcOrd="1" destOrd="0" presId="urn:microsoft.com/office/officeart/2005/8/layout/process1"/>
    <dgm:cxn modelId="{6092A21B-0342-41E3-9456-CB533BB0DFA1}" type="presOf" srcId="{274E642E-1A23-414F-A3D4-7F075D0C6131}" destId="{D6F942F9-60BF-462D-AD0B-61847B20DA52}" srcOrd="0" destOrd="0" presId="urn:microsoft.com/office/officeart/2005/8/layout/process1"/>
    <dgm:cxn modelId="{537D6922-862E-4E9A-8838-F85803420130}" type="presOf" srcId="{13CF4464-8C34-498B-9BEA-72E923CB3F5F}" destId="{8DC8D19E-EC44-451B-8DC3-C2DFC1F604AB}" srcOrd="0" destOrd="0" presId="urn:microsoft.com/office/officeart/2005/8/layout/process1"/>
    <dgm:cxn modelId="{685A7228-BA2E-4501-8DCC-D6E3385708D0}" type="presOf" srcId="{C3A3CF88-B423-4C71-A64E-A0D2CA88A25E}" destId="{26240042-FAD4-4E12-B44F-AB675E4EFBDA}" srcOrd="0" destOrd="0" presId="urn:microsoft.com/office/officeart/2005/8/layout/process1"/>
    <dgm:cxn modelId="{7BE0343B-2ECA-411D-A575-B11D92732A12}" type="presOf" srcId="{E9A0D804-32E8-4A80-85E1-9D2C9878461C}" destId="{94E44D29-A0C1-4B89-B8EF-A82C599637BB}" srcOrd="1" destOrd="0" presId="urn:microsoft.com/office/officeart/2005/8/layout/process1"/>
    <dgm:cxn modelId="{38FADF3C-6E55-4B4C-94D5-B3DBBC4B5BA3}" type="presOf" srcId="{65BC46AF-052E-4375-B539-884D53F48974}" destId="{6AFDEF25-32A6-4680-9DC9-7437D33C98F3}" srcOrd="0" destOrd="0" presId="urn:microsoft.com/office/officeart/2005/8/layout/process1"/>
    <dgm:cxn modelId="{1E0FCB3E-62A9-48A2-90CD-6C637A2060A0}" type="presOf" srcId="{DA1E705D-2C3A-4755-94E6-ECADCE9557AE}" destId="{2E33E8BA-6A15-4C5F-AE4F-9B904DF8F4D3}" srcOrd="1" destOrd="0" presId="urn:microsoft.com/office/officeart/2005/8/layout/process1"/>
    <dgm:cxn modelId="{36FFDD49-C64E-4F88-BC5D-6E6E8B5FDC46}" type="presOf" srcId="{C3A3CF88-B423-4C71-A64E-A0D2CA88A25E}" destId="{7255D796-60D9-4E10-B93E-A724F39379A4}" srcOrd="1" destOrd="0" presId="urn:microsoft.com/office/officeart/2005/8/layout/process1"/>
    <dgm:cxn modelId="{A4C4C174-3E04-446B-A966-A854151A7072}" srcId="{193E2887-8875-49BD-BF52-1E362E8D65BA}" destId="{F834636A-3316-4E33-9EDF-E62D2D13DDBE}" srcOrd="5" destOrd="0" parTransId="{D79EB70C-292F-4922-9BA4-87DCDD5AFED8}" sibTransId="{274E642E-1A23-414F-A3D4-7F075D0C6131}"/>
    <dgm:cxn modelId="{CB72317B-3033-44C5-B89F-7967C18B5B2B}" type="presOf" srcId="{6F4202C3-E4B4-4383-BF0A-8170CD024FEB}" destId="{0C186FB9-731E-4567-A7A0-5159FC6DEF16}" srcOrd="0" destOrd="0" presId="urn:microsoft.com/office/officeart/2005/8/layout/process1"/>
    <dgm:cxn modelId="{65C5C57B-E3C2-4CAE-85AA-11BCE77E202A}" type="presOf" srcId="{64AEF4E2-1D65-496B-A3EB-9EBA3A0DBEF4}" destId="{E28B9CB0-A619-4EDA-A972-69E40666EB39}" srcOrd="0" destOrd="0" presId="urn:microsoft.com/office/officeart/2005/8/layout/process1"/>
    <dgm:cxn modelId="{06E2C884-F907-49E8-9363-65EE1ACB13B1}" srcId="{193E2887-8875-49BD-BF52-1E362E8D65BA}" destId="{92CA69FE-4CFF-4BC0-90D3-0E0FB1384116}" srcOrd="2" destOrd="0" parTransId="{6CE5D090-BA3D-48DB-AC44-B441DC293901}" sibTransId="{34C32DED-128C-4D94-A148-09D9F26B20EC}"/>
    <dgm:cxn modelId="{C24B4F8D-8920-486B-BBD0-4BEECF586B5C}" srcId="{193E2887-8875-49BD-BF52-1E362E8D65BA}" destId="{35DF2FF7-F030-4BC4-BBCC-5ED9B0EAE6D5}" srcOrd="6" destOrd="0" parTransId="{71A84DDF-812B-4F4E-87A2-D0476B040887}" sibTransId="{DA1E705D-2C3A-4755-94E6-ECADCE9557AE}"/>
    <dgm:cxn modelId="{D02CAE9A-6A33-474B-ADFF-5A395C1DB8A9}" type="presOf" srcId="{59D432A8-332D-4568-89FD-9C5ED153DE89}" destId="{07BBEAF9-CBEA-4F87-92D6-CC0B2AD91AA4}" srcOrd="0" destOrd="0" presId="urn:microsoft.com/office/officeart/2005/8/layout/process1"/>
    <dgm:cxn modelId="{BFC2389F-5F90-4AD1-AAA6-30856CAD6B55}" type="presOf" srcId="{6F4202C3-E4B4-4383-BF0A-8170CD024FEB}" destId="{47C084C7-C041-4B11-822E-EEA95CBC5B29}" srcOrd="1" destOrd="0" presId="urn:microsoft.com/office/officeart/2005/8/layout/process1"/>
    <dgm:cxn modelId="{9BB9699F-DE4C-457A-81D3-ACA58B700813}" type="presOf" srcId="{DA1E705D-2C3A-4755-94E6-ECADCE9557AE}" destId="{A8D6B3CC-3694-4C86-8596-7BEC78F8C10A}" srcOrd="0" destOrd="0" presId="urn:microsoft.com/office/officeart/2005/8/layout/process1"/>
    <dgm:cxn modelId="{F82C03AE-56C7-4DED-A2D3-C0591D6FD998}" type="presOf" srcId="{A05C19B7-B4D9-46AB-ACC6-99AAC1203D4A}" destId="{0232113F-015E-48C7-A4F7-82E803294470}" srcOrd="0" destOrd="0" presId="urn:microsoft.com/office/officeart/2005/8/layout/process1"/>
    <dgm:cxn modelId="{5B231DBC-9BA0-43BC-BE1C-986EDA43BB9F}" type="presOf" srcId="{E9A0D804-32E8-4A80-85E1-9D2C9878461C}" destId="{2B8CA535-199F-4D08-8EC4-10F4949B8F38}" srcOrd="0" destOrd="0" presId="urn:microsoft.com/office/officeart/2005/8/layout/process1"/>
    <dgm:cxn modelId="{E8938FD2-B5A7-4230-A785-DFFF2939B214}" srcId="{193E2887-8875-49BD-BF52-1E362E8D65BA}" destId="{DA5C8BF5-CE1D-4559-B520-52438A61B6C4}" srcOrd="3" destOrd="0" parTransId="{17DC54DD-F300-4451-9BE3-DFDD78498469}" sibTransId="{E9A0D804-32E8-4A80-85E1-9D2C9878461C}"/>
    <dgm:cxn modelId="{A2D42DD7-B5DF-49F7-8C2F-F24EABDB15F6}" type="presOf" srcId="{DA5C8BF5-CE1D-4559-B520-52438A61B6C4}" destId="{3EEC5943-F856-4278-9EE9-FC174076AD0D}" srcOrd="0" destOrd="0" presId="urn:microsoft.com/office/officeart/2005/8/layout/process1"/>
    <dgm:cxn modelId="{BDF9E5DA-E7BE-4095-A2FD-1138A9DC4D4D}" type="presOf" srcId="{274E642E-1A23-414F-A3D4-7F075D0C6131}" destId="{8D1B5610-C945-4D0B-870B-DE26C932D51C}" srcOrd="1" destOrd="0" presId="urn:microsoft.com/office/officeart/2005/8/layout/process1"/>
    <dgm:cxn modelId="{DB7134DC-2DA9-48F3-875B-AF014A5978B4}" srcId="{193E2887-8875-49BD-BF52-1E362E8D65BA}" destId="{13CF4464-8C34-498B-9BEA-72E923CB3F5F}" srcOrd="7" destOrd="0" parTransId="{3F260C08-C030-4958-97AC-F109F93342CE}" sibTransId="{73835D28-B0FA-482B-90EE-C2082142AFB0}"/>
    <dgm:cxn modelId="{7A7850E2-BAF0-48AF-A09B-24816EAD87EC}" type="presOf" srcId="{92CA69FE-4CFF-4BC0-90D3-0E0FB1384116}" destId="{A1B733B9-0D13-4460-B008-7FBBFBC387B3}" srcOrd="0" destOrd="0" presId="urn:microsoft.com/office/officeart/2005/8/layout/process1"/>
    <dgm:cxn modelId="{097BE0E2-37CE-445A-B5A1-7C85181AD2A7}" type="presOf" srcId="{193E2887-8875-49BD-BF52-1E362E8D65BA}" destId="{B780F959-73E8-4737-87F5-B5C2B701CCA5}" srcOrd="0" destOrd="0" presId="urn:microsoft.com/office/officeart/2005/8/layout/process1"/>
    <dgm:cxn modelId="{159661E6-36C0-420A-A5EA-1196155DCBCB}" srcId="{193E2887-8875-49BD-BF52-1E362E8D65BA}" destId="{65BC46AF-052E-4375-B539-884D53F48974}" srcOrd="4" destOrd="0" parTransId="{901044F5-2D57-4439-B730-2A37D66DB397}" sibTransId="{C3A3CF88-B423-4C71-A64E-A0D2CA88A25E}"/>
    <dgm:cxn modelId="{4DF951F1-4481-4270-A516-A42FC39790D6}" type="presOf" srcId="{F834636A-3316-4E33-9EDF-E62D2D13DDBE}" destId="{4F88C9F3-5158-4D6C-B22A-D8CB2408C0D3}" srcOrd="0" destOrd="0" presId="urn:microsoft.com/office/officeart/2005/8/layout/process1"/>
    <dgm:cxn modelId="{1548D7F1-8365-48ED-B03B-EB00402A5185}" type="presOf" srcId="{34C32DED-128C-4D94-A148-09D9F26B20EC}" destId="{D559AAFA-2204-42F9-A789-748916FDB044}" srcOrd="0" destOrd="0" presId="urn:microsoft.com/office/officeart/2005/8/layout/process1"/>
    <dgm:cxn modelId="{33147BFB-821E-439D-9C29-22F290C5564B}" srcId="{193E2887-8875-49BD-BF52-1E362E8D65BA}" destId="{59D432A8-332D-4568-89FD-9C5ED153DE89}" srcOrd="0" destOrd="0" parTransId="{8DDF1227-F286-4723-95EB-F0ED409A0922}" sibTransId="{A05C19B7-B4D9-46AB-ACC6-99AAC1203D4A}"/>
    <dgm:cxn modelId="{7FCAF8A3-EE75-4946-BBBB-3DDB96BF827D}" type="presParOf" srcId="{B780F959-73E8-4737-87F5-B5C2B701CCA5}" destId="{07BBEAF9-CBEA-4F87-92D6-CC0B2AD91AA4}" srcOrd="0" destOrd="0" presId="urn:microsoft.com/office/officeart/2005/8/layout/process1"/>
    <dgm:cxn modelId="{E2CF135C-65B2-4B94-AE96-F61F902FC036}" type="presParOf" srcId="{B780F959-73E8-4737-87F5-B5C2B701CCA5}" destId="{0232113F-015E-48C7-A4F7-82E803294470}" srcOrd="1" destOrd="0" presId="urn:microsoft.com/office/officeart/2005/8/layout/process1"/>
    <dgm:cxn modelId="{031ABD57-6337-4D70-9EC7-A2618771B7BD}" type="presParOf" srcId="{0232113F-015E-48C7-A4F7-82E803294470}" destId="{8FEF9875-9C9F-48E6-AEA3-290A3C196649}" srcOrd="0" destOrd="0" presId="urn:microsoft.com/office/officeart/2005/8/layout/process1"/>
    <dgm:cxn modelId="{89B6B501-56AC-43D3-9E65-63B255F3C818}" type="presParOf" srcId="{B780F959-73E8-4737-87F5-B5C2B701CCA5}" destId="{E28B9CB0-A619-4EDA-A972-69E40666EB39}" srcOrd="2" destOrd="0" presId="urn:microsoft.com/office/officeart/2005/8/layout/process1"/>
    <dgm:cxn modelId="{F81CF130-B86D-4DFF-915E-934CEF9FF2B7}" type="presParOf" srcId="{B780F959-73E8-4737-87F5-B5C2B701CCA5}" destId="{0C186FB9-731E-4567-A7A0-5159FC6DEF16}" srcOrd="3" destOrd="0" presId="urn:microsoft.com/office/officeart/2005/8/layout/process1"/>
    <dgm:cxn modelId="{E34C98AF-412B-47A6-B247-8B664C84D6CA}" type="presParOf" srcId="{0C186FB9-731E-4567-A7A0-5159FC6DEF16}" destId="{47C084C7-C041-4B11-822E-EEA95CBC5B29}" srcOrd="0" destOrd="0" presId="urn:microsoft.com/office/officeart/2005/8/layout/process1"/>
    <dgm:cxn modelId="{3FF5D157-7A47-47C0-B542-CD955280B59E}" type="presParOf" srcId="{B780F959-73E8-4737-87F5-B5C2B701CCA5}" destId="{A1B733B9-0D13-4460-B008-7FBBFBC387B3}" srcOrd="4" destOrd="0" presId="urn:microsoft.com/office/officeart/2005/8/layout/process1"/>
    <dgm:cxn modelId="{594EEED4-05D7-44DE-A354-4847F7784258}" type="presParOf" srcId="{B780F959-73E8-4737-87F5-B5C2B701CCA5}" destId="{D559AAFA-2204-42F9-A789-748916FDB044}" srcOrd="5" destOrd="0" presId="urn:microsoft.com/office/officeart/2005/8/layout/process1"/>
    <dgm:cxn modelId="{7F4061FC-4DA2-46F3-9092-C36DB49A4AC2}" type="presParOf" srcId="{D559AAFA-2204-42F9-A789-748916FDB044}" destId="{BB02C780-2263-4648-8A4F-AF9EE62843C1}" srcOrd="0" destOrd="0" presId="urn:microsoft.com/office/officeart/2005/8/layout/process1"/>
    <dgm:cxn modelId="{8F8C83DF-4DEC-49AE-9BD1-202D20777FF9}" type="presParOf" srcId="{B780F959-73E8-4737-87F5-B5C2B701CCA5}" destId="{3EEC5943-F856-4278-9EE9-FC174076AD0D}" srcOrd="6" destOrd="0" presId="urn:microsoft.com/office/officeart/2005/8/layout/process1"/>
    <dgm:cxn modelId="{7C5E7923-C80B-466B-B707-5C6B2EE5ED5A}" type="presParOf" srcId="{B780F959-73E8-4737-87F5-B5C2B701CCA5}" destId="{2B8CA535-199F-4D08-8EC4-10F4949B8F38}" srcOrd="7" destOrd="0" presId="urn:microsoft.com/office/officeart/2005/8/layout/process1"/>
    <dgm:cxn modelId="{83DBC6FC-A635-4CFB-ABC6-6D83D801C725}" type="presParOf" srcId="{2B8CA535-199F-4D08-8EC4-10F4949B8F38}" destId="{94E44D29-A0C1-4B89-B8EF-A82C599637BB}" srcOrd="0" destOrd="0" presId="urn:microsoft.com/office/officeart/2005/8/layout/process1"/>
    <dgm:cxn modelId="{7B9C82A0-6DA6-4082-B919-5998E1434D78}" type="presParOf" srcId="{B780F959-73E8-4737-87F5-B5C2B701CCA5}" destId="{6AFDEF25-32A6-4680-9DC9-7437D33C98F3}" srcOrd="8" destOrd="0" presId="urn:microsoft.com/office/officeart/2005/8/layout/process1"/>
    <dgm:cxn modelId="{EA047FF5-841D-41BA-B09C-7E26CF720AA7}" type="presParOf" srcId="{B780F959-73E8-4737-87F5-B5C2B701CCA5}" destId="{26240042-FAD4-4E12-B44F-AB675E4EFBDA}" srcOrd="9" destOrd="0" presId="urn:microsoft.com/office/officeart/2005/8/layout/process1"/>
    <dgm:cxn modelId="{1FE7BD9E-7B20-40CA-A62D-B92CE7B03D55}" type="presParOf" srcId="{26240042-FAD4-4E12-B44F-AB675E4EFBDA}" destId="{7255D796-60D9-4E10-B93E-A724F39379A4}" srcOrd="0" destOrd="0" presId="urn:microsoft.com/office/officeart/2005/8/layout/process1"/>
    <dgm:cxn modelId="{8A761E02-E283-48A4-A212-53D2E2D1E2B4}" type="presParOf" srcId="{B780F959-73E8-4737-87F5-B5C2B701CCA5}" destId="{4F88C9F3-5158-4D6C-B22A-D8CB2408C0D3}" srcOrd="10" destOrd="0" presId="urn:microsoft.com/office/officeart/2005/8/layout/process1"/>
    <dgm:cxn modelId="{763C45C0-73A1-452C-B707-A39ECDF73F6A}" type="presParOf" srcId="{B780F959-73E8-4737-87F5-B5C2B701CCA5}" destId="{D6F942F9-60BF-462D-AD0B-61847B20DA52}" srcOrd="11" destOrd="0" presId="urn:microsoft.com/office/officeart/2005/8/layout/process1"/>
    <dgm:cxn modelId="{07C0AB73-38DC-4EBC-BE39-9DD1C7134FA7}" type="presParOf" srcId="{D6F942F9-60BF-462D-AD0B-61847B20DA52}" destId="{8D1B5610-C945-4D0B-870B-DE26C932D51C}" srcOrd="0" destOrd="0" presId="urn:microsoft.com/office/officeart/2005/8/layout/process1"/>
    <dgm:cxn modelId="{F19C23CE-2DE3-484D-A544-60B31C48E1D1}" type="presParOf" srcId="{B780F959-73E8-4737-87F5-B5C2B701CCA5}" destId="{B64683E3-80CA-417A-AC65-8CA0E6D7CD6A}" srcOrd="12" destOrd="0" presId="urn:microsoft.com/office/officeart/2005/8/layout/process1"/>
    <dgm:cxn modelId="{3ADCFBAD-8DA1-4D4F-9C5E-8B2E99185E6C}" type="presParOf" srcId="{B780F959-73E8-4737-87F5-B5C2B701CCA5}" destId="{A8D6B3CC-3694-4C86-8596-7BEC78F8C10A}" srcOrd="13" destOrd="0" presId="urn:microsoft.com/office/officeart/2005/8/layout/process1"/>
    <dgm:cxn modelId="{723E4B2A-C612-4315-AAC6-844922BC2EEB}" type="presParOf" srcId="{A8D6B3CC-3694-4C86-8596-7BEC78F8C10A}" destId="{2E33E8BA-6A15-4C5F-AE4F-9B904DF8F4D3}" srcOrd="0" destOrd="0" presId="urn:microsoft.com/office/officeart/2005/8/layout/process1"/>
    <dgm:cxn modelId="{ADBBEB46-98C5-4882-9A7C-34701CF395E3}" type="presParOf" srcId="{B780F959-73E8-4737-87F5-B5C2B701CCA5}" destId="{8DC8D19E-EC44-451B-8DC3-C2DFC1F604AB}" srcOrd="1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BEAF9-CBEA-4F87-92D6-CC0B2AD91AA4}">
      <dsp:nvSpPr>
        <dsp:cNvPr id="0" name=""/>
        <dsp:cNvSpPr/>
      </dsp:nvSpPr>
      <dsp:spPr>
        <a:xfrm>
          <a:off x="3945" y="791102"/>
          <a:ext cx="1068185" cy="94509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Pelvic</a:t>
          </a:r>
          <a:r>
            <a:rPr lang="de-DE" sz="1400" kern="1200" dirty="0"/>
            <a:t> </a:t>
          </a:r>
          <a:r>
            <a:rPr lang="de-DE" sz="1400" kern="1200" dirty="0" err="1"/>
            <a:t>organ</a:t>
          </a:r>
          <a:r>
            <a:rPr lang="de-DE" sz="1400" kern="1200" dirty="0"/>
            <a:t> </a:t>
          </a:r>
          <a:r>
            <a:rPr lang="de-DE" sz="1400" kern="1200" dirty="0" err="1"/>
            <a:t>congestion</a:t>
          </a:r>
          <a:endParaRPr lang="de-DE" sz="1400" kern="1200" dirty="0"/>
        </a:p>
      </dsp:txBody>
      <dsp:txXfrm>
        <a:off x="31626" y="818783"/>
        <a:ext cx="1012823" cy="889732"/>
      </dsp:txXfrm>
    </dsp:sp>
    <dsp:sp modelId="{0232113F-015E-48C7-A4F7-82E803294470}">
      <dsp:nvSpPr>
        <dsp:cNvPr id="0" name=""/>
        <dsp:cNvSpPr/>
      </dsp:nvSpPr>
      <dsp:spPr>
        <a:xfrm>
          <a:off x="1178950" y="1131194"/>
          <a:ext cx="226455" cy="264910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1178950" y="1184176"/>
        <a:ext cx="158519" cy="158946"/>
      </dsp:txXfrm>
    </dsp:sp>
    <dsp:sp modelId="{E28B9CB0-A619-4EDA-A972-69E40666EB39}">
      <dsp:nvSpPr>
        <dsp:cNvPr id="0" name=""/>
        <dsp:cNvSpPr/>
      </dsp:nvSpPr>
      <dsp:spPr>
        <a:xfrm>
          <a:off x="1499406" y="791102"/>
          <a:ext cx="1068185" cy="94509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Volume </a:t>
          </a:r>
          <a:r>
            <a:rPr lang="de-DE" sz="1400" kern="1200" dirty="0" err="1"/>
            <a:t>flow</a:t>
          </a:r>
          <a:r>
            <a:rPr lang="de-DE" sz="1400" kern="1200" dirty="0"/>
            <a:t> comparison</a:t>
          </a:r>
        </a:p>
      </dsp:txBody>
      <dsp:txXfrm>
        <a:off x="1527087" y="818783"/>
        <a:ext cx="1012823" cy="889732"/>
      </dsp:txXfrm>
    </dsp:sp>
    <dsp:sp modelId="{0C186FB9-731E-4567-A7A0-5159FC6DEF16}">
      <dsp:nvSpPr>
        <dsp:cNvPr id="0" name=""/>
        <dsp:cNvSpPr/>
      </dsp:nvSpPr>
      <dsp:spPr>
        <a:xfrm>
          <a:off x="2674410" y="1131194"/>
          <a:ext cx="226455" cy="264910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 dirty="0"/>
        </a:p>
      </dsp:txBody>
      <dsp:txXfrm>
        <a:off x="2674410" y="1184176"/>
        <a:ext cx="158519" cy="158946"/>
      </dsp:txXfrm>
    </dsp:sp>
    <dsp:sp modelId="{A1B733B9-0D13-4460-B008-7FBBFBC387B3}">
      <dsp:nvSpPr>
        <dsp:cNvPr id="0" name=""/>
        <dsp:cNvSpPr/>
      </dsp:nvSpPr>
      <dsp:spPr>
        <a:xfrm>
          <a:off x="2994866" y="791102"/>
          <a:ext cx="1068185" cy="94509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Venous</a:t>
          </a:r>
          <a:r>
            <a:rPr lang="de-DE" sz="1400" kern="1200" dirty="0"/>
            <a:t> </a:t>
          </a:r>
          <a:r>
            <a:rPr lang="de-DE" sz="1400" kern="1200" dirty="0" err="1"/>
            <a:t>diameter</a:t>
          </a:r>
          <a:r>
            <a:rPr lang="de-DE" sz="1400" kern="1200" dirty="0"/>
            <a:t> </a:t>
          </a:r>
          <a:r>
            <a:rPr lang="de-DE" sz="1400" kern="1200" dirty="0" err="1"/>
            <a:t>reduction</a:t>
          </a:r>
          <a:endParaRPr lang="de-DE" sz="1400" kern="1200" dirty="0"/>
        </a:p>
      </dsp:txBody>
      <dsp:txXfrm>
        <a:off x="3022547" y="818783"/>
        <a:ext cx="1012823" cy="889732"/>
      </dsp:txXfrm>
    </dsp:sp>
    <dsp:sp modelId="{D559AAFA-2204-42F9-A789-748916FDB044}">
      <dsp:nvSpPr>
        <dsp:cNvPr id="0" name=""/>
        <dsp:cNvSpPr/>
      </dsp:nvSpPr>
      <dsp:spPr>
        <a:xfrm>
          <a:off x="4169871" y="1131194"/>
          <a:ext cx="226455" cy="264910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4169871" y="1184176"/>
        <a:ext cx="158519" cy="158946"/>
      </dsp:txXfrm>
    </dsp:sp>
    <dsp:sp modelId="{3EEC5943-F856-4278-9EE9-FC174076AD0D}">
      <dsp:nvSpPr>
        <dsp:cNvPr id="0" name=""/>
        <dsp:cNvSpPr/>
      </dsp:nvSpPr>
      <dsp:spPr>
        <a:xfrm>
          <a:off x="4490326" y="791102"/>
          <a:ext cx="1068185" cy="94509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Pressure</a:t>
          </a:r>
          <a:r>
            <a:rPr lang="de-DE" sz="1400" kern="1200" dirty="0"/>
            <a:t> </a:t>
          </a:r>
          <a:r>
            <a:rPr lang="de-DE" sz="1400" kern="1200" dirty="0" err="1"/>
            <a:t>gradient</a:t>
          </a:r>
          <a:endParaRPr lang="de-DE" sz="1400" kern="1200" dirty="0"/>
        </a:p>
      </dsp:txBody>
      <dsp:txXfrm>
        <a:off x="4518007" y="818783"/>
        <a:ext cx="1012823" cy="889732"/>
      </dsp:txXfrm>
    </dsp:sp>
    <dsp:sp modelId="{2B8CA535-199F-4D08-8EC4-10F4949B8F38}">
      <dsp:nvSpPr>
        <dsp:cNvPr id="0" name=""/>
        <dsp:cNvSpPr/>
      </dsp:nvSpPr>
      <dsp:spPr>
        <a:xfrm>
          <a:off x="5665331" y="1131194"/>
          <a:ext cx="226455" cy="264910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5665331" y="1184176"/>
        <a:ext cx="158519" cy="158946"/>
      </dsp:txXfrm>
    </dsp:sp>
    <dsp:sp modelId="{6AFDEF25-32A6-4680-9DC9-7437D33C98F3}">
      <dsp:nvSpPr>
        <dsp:cNvPr id="0" name=""/>
        <dsp:cNvSpPr/>
      </dsp:nvSpPr>
      <dsp:spPr>
        <a:xfrm>
          <a:off x="5985787" y="791102"/>
          <a:ext cx="1068185" cy="94509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Functional (</a:t>
          </a:r>
          <a:r>
            <a:rPr lang="de-DE" sz="1400" kern="1200" dirty="0" err="1"/>
            <a:t>volume</a:t>
          </a:r>
          <a:r>
            <a:rPr lang="de-DE" sz="1400" kern="1200" dirty="0"/>
            <a:t>) </a:t>
          </a:r>
          <a:r>
            <a:rPr lang="de-DE" sz="1400" kern="1200" dirty="0" err="1"/>
            <a:t>flow</a:t>
          </a:r>
          <a:endParaRPr lang="de-DE" sz="1400" kern="1200" dirty="0"/>
        </a:p>
      </dsp:txBody>
      <dsp:txXfrm>
        <a:off x="6013468" y="818783"/>
        <a:ext cx="1012823" cy="889732"/>
      </dsp:txXfrm>
    </dsp:sp>
    <dsp:sp modelId="{26240042-FAD4-4E12-B44F-AB675E4EFBDA}">
      <dsp:nvSpPr>
        <dsp:cNvPr id="0" name=""/>
        <dsp:cNvSpPr/>
      </dsp:nvSpPr>
      <dsp:spPr>
        <a:xfrm>
          <a:off x="7160791" y="1131194"/>
          <a:ext cx="226455" cy="264910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7160791" y="1184176"/>
        <a:ext cx="158519" cy="158946"/>
      </dsp:txXfrm>
    </dsp:sp>
    <dsp:sp modelId="{4F88C9F3-5158-4D6C-B22A-D8CB2408C0D3}">
      <dsp:nvSpPr>
        <dsp:cNvPr id="0" name=""/>
        <dsp:cNvSpPr/>
      </dsp:nvSpPr>
      <dsp:spPr>
        <a:xfrm>
          <a:off x="7481247" y="791102"/>
          <a:ext cx="1068185" cy="94509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Tissue perfusion  - </a:t>
          </a:r>
          <a:r>
            <a:rPr lang="de-DE" sz="1400" kern="1200" dirty="0" err="1"/>
            <a:t>side</a:t>
          </a:r>
          <a:r>
            <a:rPr lang="de-DE" sz="1400" kern="1200" dirty="0"/>
            <a:t> comparison</a:t>
          </a:r>
        </a:p>
      </dsp:txBody>
      <dsp:txXfrm>
        <a:off x="7508928" y="818783"/>
        <a:ext cx="1012823" cy="889732"/>
      </dsp:txXfrm>
    </dsp:sp>
    <dsp:sp modelId="{D6F942F9-60BF-462D-AD0B-61847B20DA52}">
      <dsp:nvSpPr>
        <dsp:cNvPr id="0" name=""/>
        <dsp:cNvSpPr/>
      </dsp:nvSpPr>
      <dsp:spPr>
        <a:xfrm>
          <a:off x="8656252" y="1131194"/>
          <a:ext cx="226455" cy="264910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8656252" y="1184176"/>
        <a:ext cx="158519" cy="158946"/>
      </dsp:txXfrm>
    </dsp:sp>
    <dsp:sp modelId="{B64683E3-80CA-417A-AC65-8CA0E6D7CD6A}">
      <dsp:nvSpPr>
        <dsp:cNvPr id="0" name=""/>
        <dsp:cNvSpPr/>
      </dsp:nvSpPr>
      <dsp:spPr>
        <a:xfrm>
          <a:off x="8976707" y="791102"/>
          <a:ext cx="1068185" cy="94509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Symptom </a:t>
          </a:r>
          <a:r>
            <a:rPr lang="de-DE" sz="1400" kern="1200" dirty="0" err="1"/>
            <a:t>correlation</a:t>
          </a:r>
          <a:endParaRPr lang="de-DE" sz="1400" kern="1200" dirty="0"/>
        </a:p>
      </dsp:txBody>
      <dsp:txXfrm>
        <a:off x="9004388" y="818783"/>
        <a:ext cx="1012823" cy="889732"/>
      </dsp:txXfrm>
    </dsp:sp>
    <dsp:sp modelId="{A8D6B3CC-3694-4C86-8596-7BEC78F8C10A}">
      <dsp:nvSpPr>
        <dsp:cNvPr id="0" name=""/>
        <dsp:cNvSpPr/>
      </dsp:nvSpPr>
      <dsp:spPr>
        <a:xfrm>
          <a:off x="10151712" y="1131194"/>
          <a:ext cx="226455" cy="264910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10151712" y="1184176"/>
        <a:ext cx="158519" cy="158946"/>
      </dsp:txXfrm>
    </dsp:sp>
    <dsp:sp modelId="{8DC8D19E-EC44-451B-8DC3-C2DFC1F604AB}">
      <dsp:nvSpPr>
        <dsp:cNvPr id="0" name=""/>
        <dsp:cNvSpPr/>
      </dsp:nvSpPr>
      <dsp:spPr>
        <a:xfrm>
          <a:off x="10472168" y="791102"/>
          <a:ext cx="1068185" cy="94509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Diagnosis</a:t>
          </a:r>
        </a:p>
      </dsp:txBody>
      <dsp:txXfrm>
        <a:off x="10499849" y="818783"/>
        <a:ext cx="1012823" cy="889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9666" y="5419041"/>
            <a:ext cx="10742084" cy="488722"/>
          </a:xfrm>
        </p:spPr>
        <p:txBody>
          <a:bodyPr lIns="0" anchor="t" anchorCtr="0">
            <a:normAutofit/>
          </a:bodyPr>
          <a:lstStyle>
            <a:lvl1pPr algn="l">
              <a:defRPr sz="2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Fachrichtung (</a:t>
            </a:r>
            <a:r>
              <a:rPr lang="de-DE" dirty="0" err="1"/>
              <a:t>Schriftgr</a:t>
            </a:r>
            <a:r>
              <a:rPr lang="de-DE" dirty="0"/>
              <a:t>. 22)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9666" y="1628775"/>
            <a:ext cx="10742085" cy="3784907"/>
          </a:xfrm>
        </p:spPr>
        <p:txBody>
          <a:bodyPr lIns="0" tIns="0" bIns="0" anchor="ctr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5000" b="1" i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7" y="5891265"/>
            <a:ext cx="10742084" cy="466862"/>
          </a:xfrm>
        </p:spPr>
        <p:txBody>
          <a:bodyPr lIns="0" bIns="0" anchor="b" anchorCtr="0">
            <a:normAutofit/>
          </a:bodyPr>
          <a:lstStyle>
            <a:lvl1pPr marL="0" indent="0">
              <a:buFontTx/>
              <a:buNone/>
              <a:defRPr sz="1500" i="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err="1"/>
              <a:t>Autor:in</a:t>
            </a:r>
            <a:r>
              <a:rPr lang="de-DE" dirty="0"/>
              <a:t>, Ort (</a:t>
            </a:r>
            <a:r>
              <a:rPr lang="de-DE" dirty="0" err="1"/>
              <a:t>Schriftgr</a:t>
            </a:r>
            <a:r>
              <a:rPr lang="de-DE" dirty="0"/>
              <a:t>. 15)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-6012"/>
            <a:ext cx="12192000" cy="892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 userDrawn="1"/>
        </p:nvSpPr>
        <p:spPr>
          <a:xfrm>
            <a:off x="1409700" y="168996"/>
            <a:ext cx="105458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300" dirty="0"/>
              <a:t>55. Jahrestagung</a:t>
            </a:r>
            <a:r>
              <a:rPr lang="de-DE" sz="1300" baseline="0" dirty="0"/>
              <a:t> der Deutschen Gesellschaft für </a:t>
            </a:r>
            <a:r>
              <a:rPr lang="de-DE" sz="1300" baseline="0" dirty="0" err="1"/>
              <a:t>Angiologie</a:t>
            </a:r>
            <a:r>
              <a:rPr lang="de-DE" sz="1300" baseline="0" dirty="0"/>
              <a:t> – Gesellschaft für Gefäßmedizin e.V.  |  10. DGA-Interventionskongress</a:t>
            </a:r>
          </a:p>
          <a:p>
            <a:pPr algn="r"/>
            <a:r>
              <a:rPr lang="de-DE" sz="1300" baseline="0"/>
              <a:t>15.-17.10.2026 </a:t>
            </a:r>
            <a:r>
              <a:rPr lang="de-DE" sz="1300" baseline="0" dirty="0"/>
              <a:t>in Leipzig</a:t>
            </a:r>
            <a:endParaRPr lang="de-DE" sz="130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88" y="109265"/>
            <a:ext cx="1286833" cy="66735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D216C7B-8998-A1C7-9B9F-F25734F633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72" y="5580355"/>
            <a:ext cx="1277645" cy="127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41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">
          <p15:clr>
            <a:srgbClr val="FBAE40"/>
          </p15:clr>
        </p15:guide>
        <p15:guide id="2" orient="horz" pos="3975">
          <p15:clr>
            <a:srgbClr val="FBAE40"/>
          </p15:clr>
        </p15:guide>
        <p15:guide id="3" pos="453">
          <p15:clr>
            <a:srgbClr val="FBAE40"/>
          </p15:clr>
        </p15:guide>
        <p15:guide id="4" pos="7220">
          <p15:clr>
            <a:srgbClr val="FBAE40"/>
          </p15:clr>
        </p15:guide>
        <p15:guide id="5" orient="horz" pos="102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ischen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19665" y="2917615"/>
            <a:ext cx="11024688" cy="1900045"/>
          </a:xfrm>
        </p:spPr>
        <p:txBody>
          <a:bodyPr lIns="0" tIns="0" anchor="b">
            <a:normAutofit/>
          </a:bodyPr>
          <a:lstStyle>
            <a:lvl1pPr>
              <a:defRPr sz="3500" b="1" baseline="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Folie für Zwischenüberschrift</a:t>
            </a:r>
            <a:endParaRPr lang="en-US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85" y="488983"/>
            <a:ext cx="1839427" cy="95393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8E8E755-52BB-2DF6-39AB-DFECAB217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66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">
          <p15:clr>
            <a:srgbClr val="FBAE40"/>
          </p15:clr>
        </p15:guide>
        <p15:guide id="2" orient="horz" pos="3975">
          <p15:clr>
            <a:srgbClr val="FBAE40"/>
          </p15:clr>
        </p15:guide>
        <p15:guide id="3" pos="453">
          <p15:clr>
            <a:srgbClr val="FBAE40"/>
          </p15:clr>
        </p15:guide>
        <p15:guide id="4" pos="72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kuss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19665" y="2508185"/>
            <a:ext cx="11024688" cy="1900045"/>
          </a:xfrm>
        </p:spPr>
        <p:txBody>
          <a:bodyPr lIns="0" tIns="0" anchor="ctr"/>
          <a:lstStyle>
            <a:lvl1pPr>
              <a:defRPr sz="3500" b="1" baseline="0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Diskussion</a:t>
            </a:r>
            <a:endParaRPr lang="en-US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85" y="488983"/>
            <a:ext cx="1839427" cy="95393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31C73B6-C640-8CBD-6706-F6234C6DD3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554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">
          <p15:clr>
            <a:srgbClr val="FBAE40"/>
          </p15:clr>
        </p15:guide>
        <p15:guide id="2" orient="horz" pos="3975">
          <p15:clr>
            <a:srgbClr val="FBAE40"/>
          </p15:clr>
        </p15:guide>
        <p15:guide id="3" pos="453">
          <p15:clr>
            <a:srgbClr val="FBAE40"/>
          </p15:clr>
        </p15:guide>
        <p15:guide id="4" pos="72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/einspalti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04648" y="637152"/>
            <a:ext cx="7908556" cy="443624"/>
          </a:xfrm>
        </p:spPr>
        <p:txBody>
          <a:bodyPr lIns="0" tIns="0" bIns="0" anchor="t" anchorCtr="0">
            <a:normAutofit/>
          </a:bodyPr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87347" y="1552039"/>
            <a:ext cx="11024686" cy="3307199"/>
          </a:xfrm>
        </p:spPr>
        <p:txBody>
          <a:bodyPr lIns="0" tIns="0"/>
          <a:lstStyle>
            <a:lvl1pPr>
              <a:buClr>
                <a:schemeClr val="bg2"/>
              </a:buClr>
              <a:defRPr sz="2300"/>
            </a:lvl1pPr>
            <a:lvl2pPr>
              <a:buClr>
                <a:schemeClr val="bg2"/>
              </a:buClr>
              <a:defRPr sz="1900"/>
            </a:lvl2pPr>
            <a:lvl3pPr>
              <a:buClr>
                <a:schemeClr val="bg2"/>
              </a:buClr>
              <a:defRPr sz="1500"/>
            </a:lvl3pPr>
            <a:lvl4pPr>
              <a:buClr>
                <a:schemeClr val="bg2"/>
              </a:buClr>
              <a:defRPr sz="1300"/>
            </a:lvl4pPr>
            <a:lvl5pPr>
              <a:buClr>
                <a:schemeClr val="bg2"/>
              </a:buClr>
              <a:defRPr sz="13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5" y="381997"/>
            <a:ext cx="1839427" cy="95393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A48F632-C182-43CD-8D8D-71F0616304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63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/zweispalti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87347" y="1562315"/>
            <a:ext cx="5287992" cy="3307199"/>
          </a:xfrm>
        </p:spPr>
        <p:txBody>
          <a:bodyPr lIns="0" tIns="0"/>
          <a:lstStyle>
            <a:lvl1pPr>
              <a:buClr>
                <a:schemeClr val="bg2"/>
              </a:buClr>
              <a:defRPr sz="2300"/>
            </a:lvl1pPr>
            <a:lvl2pPr>
              <a:buClr>
                <a:schemeClr val="bg2"/>
              </a:buClr>
              <a:defRPr sz="1900"/>
            </a:lvl2pPr>
            <a:lvl3pPr>
              <a:buClr>
                <a:schemeClr val="bg2"/>
              </a:buClr>
              <a:defRPr sz="1500"/>
            </a:lvl3pPr>
            <a:lvl4pPr>
              <a:buClr>
                <a:schemeClr val="bg2"/>
              </a:buClr>
              <a:defRPr sz="1300"/>
            </a:lvl4pPr>
            <a:lvl5pPr>
              <a:buClr>
                <a:schemeClr val="bg2"/>
              </a:buClr>
              <a:defRPr sz="13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6324571" y="1562314"/>
            <a:ext cx="5287992" cy="3307199"/>
          </a:xfrm>
        </p:spPr>
        <p:txBody>
          <a:bodyPr lIns="0" tIns="0"/>
          <a:lstStyle>
            <a:lvl1pPr>
              <a:buClr>
                <a:schemeClr val="bg2"/>
              </a:buClr>
              <a:defRPr sz="2300"/>
            </a:lvl1pPr>
            <a:lvl2pPr>
              <a:buClr>
                <a:schemeClr val="bg2"/>
              </a:buClr>
              <a:defRPr sz="1900"/>
            </a:lvl2pPr>
            <a:lvl3pPr>
              <a:buClr>
                <a:schemeClr val="bg2"/>
              </a:buClr>
              <a:defRPr sz="1500"/>
            </a:lvl3pPr>
            <a:lvl4pPr>
              <a:buClr>
                <a:schemeClr val="bg2"/>
              </a:buClr>
              <a:defRPr sz="1300"/>
            </a:lvl4pPr>
            <a:lvl5pPr>
              <a:buClr>
                <a:schemeClr val="bg2"/>
              </a:buClr>
              <a:defRPr sz="13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5" y="381997"/>
            <a:ext cx="1839427" cy="953935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704648" y="637152"/>
            <a:ext cx="7908556" cy="443624"/>
          </a:xfrm>
        </p:spPr>
        <p:txBody>
          <a:bodyPr lIns="0" tIns="0" bIns="0" anchor="t" anchorCtr="0">
            <a:normAutofit/>
          </a:bodyPr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3748A22-72A2-7FD4-AB94-1178ABF6D9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3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  <p15:guide id="6" pos="3701">
          <p15:clr>
            <a:srgbClr val="FBAE40"/>
          </p15:clr>
        </p15:guide>
        <p15:guide id="7" pos="397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/für Diagramme, Abbildung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5" y="381997"/>
            <a:ext cx="1839427" cy="95393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04648" y="637152"/>
            <a:ext cx="7908556" cy="443624"/>
          </a:xfrm>
        </p:spPr>
        <p:txBody>
          <a:bodyPr lIns="0" tIns="0" bIns="0" anchor="t" anchorCtr="0">
            <a:normAutofit/>
          </a:bodyPr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696A396-D5C3-4038-8013-27EA2517CF7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68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/blanko mi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5" y="381997"/>
            <a:ext cx="1839427" cy="95393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DF7B037-E35E-063C-D28F-B8488831423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4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/blank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03D8072-1A90-469B-C987-7D3E36C3F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85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11FFA-0EEB-4A6C-A4B1-37BD8FAD9576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0D565-3595-4165-AA3A-442E41BD1E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164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8" r:id="rId3"/>
    <p:sldLayoutId id="2147483693" r:id="rId4"/>
    <p:sldLayoutId id="2147483695" r:id="rId5"/>
    <p:sldLayoutId id="2147483696" r:id="rId6"/>
    <p:sldLayoutId id="2147483697" r:id="rId7"/>
    <p:sldLayoutId id="214748369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3.mp4"/><Relationship Id="rId7" Type="http://schemas.openxmlformats.org/officeDocument/2006/relationships/chart" Target="../charts/char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18/10/relationships/comments" Target="../comments/modernComment_115_DEC2C5DD.xml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3.mp4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journal/journal-of-biomechanics" TargetMode="External"/><Relationship Id="rId2" Type="http://schemas.openxmlformats.org/officeDocument/2006/relationships/hyperlink" Target="https://scholar.google.com/citations?user=wyKqFCIAAAAJ&amp;hl=de&amp;oi=sra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sciencedirect.com/journal/respiratory-physiology-and-neurobiology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Understanding of simultaneously occurring vascular compression syndromes may be a gate </a:t>
            </a:r>
          </a:p>
          <a:p>
            <a:r>
              <a:rPr lang="en-US" dirty="0"/>
              <a:t>to gender-equal vascular medicine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4A60CEF-752F-7618-8209-D09FA158157C}"/>
              </a:ext>
            </a:extLst>
          </p:cNvPr>
          <p:cNvSpPr txBox="1"/>
          <p:nvPr/>
        </p:nvSpPr>
        <p:spPr>
          <a:xfrm>
            <a:off x="1556902" y="5915706"/>
            <a:ext cx="100178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b="1" dirty="0">
                <a:solidFill>
                  <a:schemeClr val="bg1"/>
                </a:solidFill>
                <a:latin typeface="+mj-lt"/>
              </a:rPr>
              <a:t>Thomas Scholbach  - Leipzig - 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Practice for functional ultrasound - www.scholbach.de</a:t>
            </a:r>
            <a:endParaRPr lang="de-DE" sz="2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0695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1FF594-A4FC-3910-8B3B-1BC1AAE0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Midline</a:t>
            </a:r>
            <a:r>
              <a:rPr lang="de-DE" dirty="0"/>
              <a:t> </a:t>
            </a:r>
            <a:r>
              <a:rPr lang="de-DE" dirty="0" err="1"/>
              <a:t>syndrome</a:t>
            </a:r>
            <a:r>
              <a:rPr lang="de-DE" dirty="0"/>
              <a:t> </a:t>
            </a:r>
            <a:r>
              <a:rPr lang="de-DE" dirty="0" err="1"/>
              <a:t>contains</a:t>
            </a:r>
            <a:r>
              <a:rPr lang="de-DE" dirty="0"/>
              <a:t> it all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4DD4DED-3285-8901-6778-D6C683A1D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648" y="1176569"/>
            <a:ext cx="10363005" cy="528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76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66CB1D-AC7E-859F-DA71-1A4B43366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7" y="1272755"/>
            <a:ext cx="5287992" cy="3307199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 sz="1700" dirty="0" err="1"/>
              <a:t>Standardised</a:t>
            </a:r>
            <a:r>
              <a:rPr lang="en-US" sz="1700" dirty="0"/>
              <a:t> medical history taking using a quantitative, holistic questionnaire</a:t>
            </a:r>
          </a:p>
          <a:p>
            <a:pPr lvl="0">
              <a:lnSpc>
                <a:spcPct val="100000"/>
              </a:lnSpc>
            </a:pPr>
            <a:r>
              <a:rPr lang="en-US" sz="1700" dirty="0"/>
              <a:t>Symptom-</a:t>
            </a:r>
            <a:r>
              <a:rPr lang="en-US" sz="1700" dirty="0" err="1"/>
              <a:t>centred</a:t>
            </a:r>
            <a:r>
              <a:rPr lang="en-US" sz="1700" dirty="0"/>
              <a:t> venous colour-duplex ultrasound from the extremities to the heart, including cervical and (intra)cranial vessels</a:t>
            </a:r>
          </a:p>
          <a:p>
            <a:pPr lvl="0">
              <a:lnSpc>
                <a:spcPct val="100000"/>
              </a:lnSpc>
            </a:pPr>
            <a:r>
              <a:rPr lang="en-US" sz="1700" dirty="0"/>
              <a:t>Measurement of diameter and flow velocity at sites of compression</a:t>
            </a:r>
          </a:p>
          <a:p>
            <a:pPr lvl="0">
              <a:lnSpc>
                <a:spcPct val="100000"/>
              </a:lnSpc>
            </a:pPr>
            <a:r>
              <a:rPr lang="en-US" sz="1700" dirty="0"/>
              <a:t>Measurement of blood flow volume in affected vessels</a:t>
            </a:r>
          </a:p>
          <a:p>
            <a:pPr lvl="0">
              <a:lnSpc>
                <a:spcPct val="100000"/>
              </a:lnSpc>
            </a:pPr>
            <a:r>
              <a:rPr lang="en-US" sz="1700" dirty="0"/>
              <a:t>Quantitative tissue perfusion measurement of all pelvic organs</a:t>
            </a:r>
          </a:p>
          <a:p>
            <a:pPr lvl="0">
              <a:lnSpc>
                <a:spcPct val="100000"/>
              </a:lnSpc>
            </a:pPr>
            <a:r>
              <a:rPr lang="en-US" sz="1700" dirty="0"/>
              <a:t>Layer-by-layer renal parenchymal perfusion measurement</a:t>
            </a:r>
          </a:p>
          <a:p>
            <a:pPr lvl="0">
              <a:lnSpc>
                <a:spcPct val="100000"/>
              </a:lnSpc>
            </a:pPr>
            <a:r>
              <a:rPr lang="en-US" sz="1700" dirty="0"/>
              <a:t>Aortic blood flow measurement in the supine and standing positions</a:t>
            </a:r>
            <a:endParaRPr lang="de-DE" sz="1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28B96C2-A07C-348E-0EC0-743B298C9F7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738179" y="1080776"/>
            <a:ext cx="5287992" cy="5006126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ct val="100000"/>
              </a:lnSpc>
            </a:pPr>
            <a:endParaRPr lang="en-US" sz="2400" dirty="0"/>
          </a:p>
          <a:p>
            <a:pPr lvl="0">
              <a:lnSpc>
                <a:spcPct val="100000"/>
              </a:lnSpc>
            </a:pPr>
            <a:r>
              <a:rPr lang="en-US" sz="2400" dirty="0"/>
              <a:t>4D-PIXELFLUX global cerebral perfusion measurement at different head positions</a:t>
            </a:r>
          </a:p>
          <a:p>
            <a:pPr lvl="0">
              <a:lnSpc>
                <a:spcPct val="100000"/>
              </a:lnSpc>
            </a:pPr>
            <a:r>
              <a:rPr lang="en-US" sz="2400" dirty="0"/>
              <a:t>(Post)prandial assessment of the upper abdominal vessels and renal perfusion</a:t>
            </a:r>
          </a:p>
          <a:p>
            <a:pPr lvl="0">
              <a:lnSpc>
                <a:spcPct val="100000"/>
              </a:lnSpc>
            </a:pPr>
            <a:r>
              <a:rPr lang="en-US" sz="2400" dirty="0"/>
              <a:t>Repetition of measurements in an upright standing position</a:t>
            </a:r>
          </a:p>
          <a:p>
            <a:pPr lvl="0">
              <a:lnSpc>
                <a:spcPct val="100000"/>
              </a:lnSpc>
            </a:pPr>
            <a:r>
              <a:rPr lang="en-US" sz="2400" dirty="0"/>
              <a:t>Measurement of orthostatic renal ptosis and its correlation with renal perfusion</a:t>
            </a:r>
          </a:p>
          <a:p>
            <a:pPr lvl="0">
              <a:lnSpc>
                <a:spcPct val="100000"/>
              </a:lnSpc>
            </a:pPr>
            <a:r>
              <a:rPr lang="en-US" sz="2400" dirty="0"/>
              <a:t>Measurement of the influence of diaphragmatic position on flow in the celiac trunk and vena cava at the level of the diaphragm</a:t>
            </a:r>
          </a:p>
          <a:p>
            <a:pPr lvl="0">
              <a:lnSpc>
                <a:spcPct val="100000"/>
              </a:lnSpc>
            </a:pPr>
            <a:r>
              <a:rPr lang="en-US" sz="2400" dirty="0"/>
              <a:t>(Post)prandial assessment of gastric and duodenal peristalsis and compression</a:t>
            </a:r>
          </a:p>
          <a:p>
            <a:pPr lvl="0">
              <a:lnSpc>
                <a:spcPct val="100000"/>
              </a:lnSpc>
            </a:pPr>
            <a:r>
              <a:rPr lang="en-US" sz="2400" dirty="0"/>
              <a:t>Comparison of flow volumes in the mesenteric vein and iliac vein before and after a meal / micturition</a:t>
            </a:r>
          </a:p>
          <a:p>
            <a:pPr lvl="0">
              <a:lnSpc>
                <a:spcPct val="100000"/>
              </a:lnSpc>
            </a:pPr>
            <a:r>
              <a:rPr lang="en-US" sz="2400" dirty="0"/>
              <a:t>Assessment of subclavian vein flow to rule out thoracic outlet syndrome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E170D5-3E2D-0A05-50C4-972090299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How to </a:t>
            </a:r>
            <a:r>
              <a:rPr lang="de-DE" dirty="0" err="1"/>
              <a:t>evaluate</a:t>
            </a:r>
            <a:r>
              <a:rPr lang="de-DE" dirty="0"/>
              <a:t> potential VSC-patients?</a:t>
            </a:r>
          </a:p>
        </p:txBody>
      </p:sp>
    </p:spTree>
    <p:extLst>
      <p:ext uri="{BB962C8B-B14F-4D97-AF65-F5344CB8AC3E}">
        <p14:creationId xmlns:p14="http://schemas.microsoft.com/office/powerpoint/2010/main" val="1171551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95FE87-FF04-9062-D5A2-EDCA70668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6316" y="193529"/>
            <a:ext cx="7908556" cy="443624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err="1"/>
              <a:t>Diagnostic</a:t>
            </a:r>
            <a:r>
              <a:rPr lang="de-DE" dirty="0"/>
              <a:t> </a:t>
            </a:r>
            <a:r>
              <a:rPr lang="de-DE" dirty="0" err="1"/>
              <a:t>algorithm</a:t>
            </a:r>
            <a:r>
              <a:rPr lang="de-DE" dirty="0"/>
              <a:t> of </a:t>
            </a:r>
            <a:r>
              <a:rPr lang="de-DE" dirty="0" err="1"/>
              <a:t>vascular</a:t>
            </a:r>
            <a:r>
              <a:rPr lang="de-DE" dirty="0"/>
              <a:t> </a:t>
            </a:r>
            <a:r>
              <a:rPr lang="de-DE" dirty="0" err="1"/>
              <a:t>compressions</a:t>
            </a:r>
            <a:br>
              <a:rPr lang="de-DE" dirty="0"/>
            </a:br>
            <a:br>
              <a:rPr lang="de-DE" dirty="0"/>
            </a:br>
            <a:r>
              <a:rPr lang="de-DE" dirty="0" err="1">
                <a:solidFill>
                  <a:schemeClr val="tx2">
                    <a:lumMod val="75000"/>
                  </a:schemeClr>
                </a:solidFill>
              </a:rPr>
              <a:t>think</a:t>
            </a: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tx2">
                    <a:lumMod val="75000"/>
                  </a:schemeClr>
                </a:solidFill>
              </a:rPr>
              <a:t>globally</a:t>
            </a: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 not </a:t>
            </a:r>
            <a:r>
              <a:rPr lang="de-DE" dirty="0" err="1">
                <a:solidFill>
                  <a:schemeClr val="tx2">
                    <a:lumMod val="75000"/>
                  </a:schemeClr>
                </a:solidFill>
              </a:rPr>
              <a:t>locally</a:t>
            </a:r>
            <a:br>
              <a:rPr lang="de-DE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de-DE" dirty="0" err="1">
                <a:solidFill>
                  <a:schemeClr val="tx2">
                    <a:lumMod val="75000"/>
                  </a:schemeClr>
                </a:solidFill>
              </a:rPr>
              <a:t>vessels</a:t>
            </a: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 form </a:t>
            </a:r>
            <a:r>
              <a:rPr lang="de-DE" dirty="0" err="1">
                <a:solidFill>
                  <a:schemeClr val="tx2">
                    <a:lumMod val="75000"/>
                  </a:schemeClr>
                </a:solidFill>
              </a:rPr>
              <a:t>circles</a:t>
            </a: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 -  </a:t>
            </a:r>
            <a:r>
              <a:rPr lang="de-DE" dirty="0" err="1">
                <a:solidFill>
                  <a:schemeClr val="tx2">
                    <a:lumMod val="75000"/>
                  </a:schemeClr>
                </a:solidFill>
              </a:rPr>
              <a:t>no</a:t>
            </a: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tx2">
                    <a:lumMod val="75000"/>
                  </a:schemeClr>
                </a:solidFill>
              </a:rPr>
              <a:t>dead</a:t>
            </a: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 end </a:t>
            </a:r>
            <a:r>
              <a:rPr lang="de-DE" dirty="0" err="1">
                <a:solidFill>
                  <a:schemeClr val="tx2">
                    <a:lumMod val="75000"/>
                  </a:schemeClr>
                </a:solidFill>
              </a:rPr>
              <a:t>streets</a:t>
            </a:r>
            <a:endParaRPr lang="de-DE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EFCC0898-8D0A-D7C4-D3EC-2ECA9DC0E3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3623581"/>
              </p:ext>
            </p:extLst>
          </p:nvPr>
        </p:nvGraphicFramePr>
        <p:xfrm>
          <a:off x="533400" y="990600"/>
          <a:ext cx="11544300" cy="252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F043E54E-18D2-3DCF-F6DC-422BABB5A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949039"/>
            <a:ext cx="1368453" cy="3307199"/>
          </a:xfrm>
        </p:spPr>
        <p:txBody>
          <a:bodyPr>
            <a:normAutofit/>
          </a:bodyPr>
          <a:lstStyle/>
          <a:p>
            <a:r>
              <a:rPr lang="de-DE" sz="1600" b="1" dirty="0"/>
              <a:t>PixelFlux</a:t>
            </a:r>
          </a:p>
          <a:p>
            <a:pPr lvl="1"/>
            <a:r>
              <a:rPr lang="de-DE" sz="1400" dirty="0"/>
              <a:t>Vagina</a:t>
            </a:r>
          </a:p>
          <a:p>
            <a:pPr lvl="1"/>
            <a:r>
              <a:rPr lang="de-DE" sz="1400" dirty="0"/>
              <a:t>Uterus</a:t>
            </a:r>
          </a:p>
          <a:p>
            <a:pPr lvl="1"/>
            <a:r>
              <a:rPr lang="de-DE" sz="1400" dirty="0"/>
              <a:t>Urethra</a:t>
            </a:r>
          </a:p>
          <a:p>
            <a:pPr lvl="1"/>
            <a:r>
              <a:rPr lang="de-DE" sz="1400" dirty="0"/>
              <a:t>Rectum</a:t>
            </a:r>
          </a:p>
          <a:p>
            <a:pPr lvl="1"/>
            <a:endParaRPr lang="de-DE" sz="1400" dirty="0"/>
          </a:p>
        </p:txBody>
      </p:sp>
      <p:sp>
        <p:nvSpPr>
          <p:cNvPr id="12" name="Inhaltsplatzhalter 10">
            <a:extLst>
              <a:ext uri="{FF2B5EF4-FFF2-40B4-BE49-F238E27FC236}">
                <a16:creationId xmlns:a16="http://schemas.microsoft.com/office/drawing/2014/main" id="{015CEE07-E57B-49DD-A6AD-96A7A166C924}"/>
              </a:ext>
            </a:extLst>
          </p:cNvPr>
          <p:cNvSpPr txBox="1">
            <a:spLocks/>
          </p:cNvSpPr>
          <p:nvPr/>
        </p:nvSpPr>
        <p:spPr>
          <a:xfrm>
            <a:off x="1901853" y="2913649"/>
            <a:ext cx="1368453" cy="4109451"/>
          </a:xfrm>
          <a:prstGeom prst="rect">
            <a:avLst/>
          </a:prstGeom>
        </p:spPr>
        <p:txBody>
          <a:bodyPr vert="horz" lIns="0" tIns="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 dirty="0"/>
              <a:t>4D-PixelFlux</a:t>
            </a:r>
          </a:p>
          <a:p>
            <a:pPr lvl="1"/>
            <a:r>
              <a:rPr lang="de-DE" sz="1200" b="1" dirty="0"/>
              <a:t>CCA, IJV</a:t>
            </a:r>
          </a:p>
          <a:p>
            <a:pPr lvl="1"/>
            <a:r>
              <a:rPr lang="de-DE" sz="1200" b="1" dirty="0"/>
              <a:t>VA, VV</a:t>
            </a:r>
          </a:p>
          <a:p>
            <a:pPr lvl="1"/>
            <a:r>
              <a:rPr lang="de-DE" sz="1200" b="1" dirty="0"/>
              <a:t>Epidural Plexus</a:t>
            </a:r>
          </a:p>
          <a:p>
            <a:r>
              <a:rPr lang="de-DE" sz="1600" dirty="0"/>
              <a:t>Left/right internal </a:t>
            </a:r>
            <a:r>
              <a:rPr lang="de-DE" sz="1600" dirty="0" err="1"/>
              <a:t>iliac</a:t>
            </a:r>
            <a:r>
              <a:rPr lang="de-DE" sz="1600" dirty="0"/>
              <a:t>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/>
              <a:t>Asc. lumbar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/>
              <a:t>Lumbar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/>
              <a:t>Hemiazygos</a:t>
            </a:r>
          </a:p>
          <a:p>
            <a:r>
              <a:rPr lang="de-DE" sz="1600" dirty="0"/>
              <a:t>Azygos</a:t>
            </a:r>
          </a:p>
          <a:p>
            <a:r>
              <a:rPr lang="de-DE" sz="1600" dirty="0"/>
              <a:t>Sup./inf. Gluteal</a:t>
            </a:r>
          </a:p>
          <a:p>
            <a:r>
              <a:rPr lang="de-DE" sz="1600" dirty="0"/>
              <a:t>Aorta</a:t>
            </a:r>
          </a:p>
          <a:p>
            <a:r>
              <a:rPr lang="de-DE" sz="1600" dirty="0"/>
              <a:t>SMA + SMV</a:t>
            </a:r>
          </a:p>
          <a:p>
            <a:r>
              <a:rPr lang="de-DE" sz="1600" dirty="0" err="1"/>
              <a:t>Fem</a:t>
            </a:r>
            <a:r>
              <a:rPr lang="de-DE" sz="1600" dirty="0"/>
              <a:t> A +V </a:t>
            </a:r>
            <a:endParaRPr lang="de-DE" sz="1400" dirty="0"/>
          </a:p>
          <a:p>
            <a:pPr lvl="1"/>
            <a:endParaRPr lang="de-DE" sz="1400" dirty="0"/>
          </a:p>
        </p:txBody>
      </p:sp>
      <p:sp>
        <p:nvSpPr>
          <p:cNvPr id="14" name="Inhaltsplatzhalter 10">
            <a:extLst>
              <a:ext uri="{FF2B5EF4-FFF2-40B4-BE49-F238E27FC236}">
                <a16:creationId xmlns:a16="http://schemas.microsoft.com/office/drawing/2014/main" id="{0DECC90F-F433-587C-B1CF-FCCD275DB9B4}"/>
              </a:ext>
            </a:extLst>
          </p:cNvPr>
          <p:cNvSpPr txBox="1">
            <a:spLocks/>
          </p:cNvSpPr>
          <p:nvPr/>
        </p:nvSpPr>
        <p:spPr>
          <a:xfrm>
            <a:off x="3403600" y="2949039"/>
            <a:ext cx="1368453" cy="3307199"/>
          </a:xfrm>
          <a:prstGeom prst="rect">
            <a:avLst/>
          </a:prstGeom>
        </p:spPr>
        <p:txBody>
          <a:bodyPr vert="horz" lIns="0" tIns="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Left </a:t>
            </a:r>
            <a:r>
              <a:rPr lang="de-DE" sz="1600" dirty="0" err="1"/>
              <a:t>common</a:t>
            </a:r>
            <a:r>
              <a:rPr lang="de-DE" sz="1600" dirty="0"/>
              <a:t> </a:t>
            </a:r>
            <a:r>
              <a:rPr lang="de-DE" sz="1600" dirty="0" err="1"/>
              <a:t>iliac</a:t>
            </a:r>
            <a:r>
              <a:rPr lang="de-DE" sz="1600" dirty="0"/>
              <a:t>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/>
              <a:t>Left renal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/>
              <a:t>Vena cava inferior</a:t>
            </a:r>
          </a:p>
          <a:p>
            <a:r>
              <a:rPr lang="de-DE" sz="1600" dirty="0"/>
              <a:t>Sup. Mes. Vein</a:t>
            </a:r>
          </a:p>
          <a:p>
            <a:r>
              <a:rPr lang="de-DE" sz="1600" dirty="0" err="1"/>
              <a:t>Splenic</a:t>
            </a:r>
            <a:r>
              <a:rPr lang="de-DE" sz="1600" dirty="0"/>
              <a:t>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/>
              <a:t>Portal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 err="1"/>
              <a:t>Celiac</a:t>
            </a:r>
            <a:r>
              <a:rPr lang="de-DE" sz="1600" dirty="0"/>
              <a:t> </a:t>
            </a:r>
            <a:r>
              <a:rPr lang="de-DE" sz="1600" dirty="0" err="1"/>
              <a:t>trunk</a:t>
            </a:r>
            <a:endParaRPr lang="de-DE" sz="1600" dirty="0"/>
          </a:p>
          <a:p>
            <a:r>
              <a:rPr lang="de-DE" sz="1600" dirty="0"/>
              <a:t>Sup. Mes. Artery</a:t>
            </a:r>
          </a:p>
          <a:p>
            <a:r>
              <a:rPr lang="de-DE" sz="1600" dirty="0"/>
              <a:t>Internal jugular </a:t>
            </a:r>
            <a:r>
              <a:rPr lang="de-DE" sz="1600" dirty="0" err="1"/>
              <a:t>veins</a:t>
            </a:r>
            <a:endParaRPr lang="de-DE" sz="1600" dirty="0"/>
          </a:p>
          <a:p>
            <a:endParaRPr lang="de-DE" sz="1400" dirty="0"/>
          </a:p>
          <a:p>
            <a:pPr lvl="1"/>
            <a:endParaRPr lang="de-DE" sz="1400" dirty="0"/>
          </a:p>
        </p:txBody>
      </p:sp>
      <p:sp>
        <p:nvSpPr>
          <p:cNvPr id="16" name="Inhaltsplatzhalter 10">
            <a:extLst>
              <a:ext uri="{FF2B5EF4-FFF2-40B4-BE49-F238E27FC236}">
                <a16:creationId xmlns:a16="http://schemas.microsoft.com/office/drawing/2014/main" id="{EA76BA01-D2BC-498B-F88E-3C3DF2DD2061}"/>
              </a:ext>
            </a:extLst>
          </p:cNvPr>
          <p:cNvSpPr txBox="1">
            <a:spLocks/>
          </p:cNvSpPr>
          <p:nvPr/>
        </p:nvSpPr>
        <p:spPr>
          <a:xfrm>
            <a:off x="4937097" y="2913648"/>
            <a:ext cx="1368453" cy="3307199"/>
          </a:xfrm>
          <a:prstGeom prst="rect">
            <a:avLst/>
          </a:prstGeom>
        </p:spPr>
        <p:txBody>
          <a:bodyPr vert="horz" lIns="0" tIns="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Left </a:t>
            </a:r>
            <a:r>
              <a:rPr lang="de-DE" sz="1600" dirty="0" err="1"/>
              <a:t>common</a:t>
            </a:r>
            <a:r>
              <a:rPr lang="de-DE" sz="1600" dirty="0"/>
              <a:t> </a:t>
            </a:r>
            <a:r>
              <a:rPr lang="de-DE" sz="1600" dirty="0" err="1"/>
              <a:t>iliac</a:t>
            </a:r>
            <a:r>
              <a:rPr lang="de-DE" sz="1600" dirty="0"/>
              <a:t>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/>
              <a:t>Left renal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/>
              <a:t>Vena cava inferior</a:t>
            </a:r>
          </a:p>
          <a:p>
            <a:r>
              <a:rPr lang="de-DE" sz="1600" dirty="0"/>
              <a:t>Sup. Mes. Vein</a:t>
            </a:r>
          </a:p>
          <a:p>
            <a:r>
              <a:rPr lang="de-DE" sz="1600" dirty="0" err="1"/>
              <a:t>Splenic</a:t>
            </a:r>
            <a:r>
              <a:rPr lang="de-DE" sz="1600" dirty="0"/>
              <a:t>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/>
              <a:t>Portal </a:t>
            </a:r>
            <a:r>
              <a:rPr lang="de-DE" sz="1600" dirty="0" err="1"/>
              <a:t>vein</a:t>
            </a:r>
            <a:endParaRPr lang="de-DE" sz="1600" dirty="0"/>
          </a:p>
          <a:p>
            <a:r>
              <a:rPr lang="de-DE" sz="1600" dirty="0" err="1"/>
              <a:t>Celiac</a:t>
            </a:r>
            <a:r>
              <a:rPr lang="de-DE" sz="1600" dirty="0"/>
              <a:t> </a:t>
            </a:r>
            <a:r>
              <a:rPr lang="de-DE" sz="1600" dirty="0" err="1"/>
              <a:t>trunk</a:t>
            </a:r>
            <a:endParaRPr lang="de-DE" sz="1600" dirty="0"/>
          </a:p>
          <a:p>
            <a:r>
              <a:rPr lang="de-DE" sz="1600" dirty="0"/>
              <a:t>Sup. Mes. Artery</a:t>
            </a:r>
          </a:p>
          <a:p>
            <a:endParaRPr lang="de-DE" sz="1400" dirty="0"/>
          </a:p>
          <a:p>
            <a:pPr lvl="1"/>
            <a:endParaRPr lang="de-DE" sz="1400" dirty="0"/>
          </a:p>
        </p:txBody>
      </p:sp>
      <p:sp>
        <p:nvSpPr>
          <p:cNvPr id="18" name="Inhaltsplatzhalter 10">
            <a:extLst>
              <a:ext uri="{FF2B5EF4-FFF2-40B4-BE49-F238E27FC236}">
                <a16:creationId xmlns:a16="http://schemas.microsoft.com/office/drawing/2014/main" id="{B05258E9-6A42-14E4-F530-A95D52A24B28}"/>
              </a:ext>
            </a:extLst>
          </p:cNvPr>
          <p:cNvSpPr txBox="1">
            <a:spLocks/>
          </p:cNvSpPr>
          <p:nvPr/>
        </p:nvSpPr>
        <p:spPr>
          <a:xfrm>
            <a:off x="6470594" y="2949039"/>
            <a:ext cx="1368453" cy="3307199"/>
          </a:xfrm>
          <a:prstGeom prst="rect">
            <a:avLst/>
          </a:prstGeom>
        </p:spPr>
        <p:txBody>
          <a:bodyPr vert="horz" lIns="0" tIns="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Lying</a:t>
            </a:r>
          </a:p>
          <a:p>
            <a:r>
              <a:rPr lang="de-DE" sz="1600" dirty="0"/>
              <a:t>Sitting</a:t>
            </a:r>
          </a:p>
          <a:p>
            <a:r>
              <a:rPr lang="de-DE" sz="1600" dirty="0"/>
              <a:t>Standing</a:t>
            </a:r>
          </a:p>
          <a:p>
            <a:r>
              <a:rPr lang="de-DE" sz="1600" dirty="0" err="1"/>
              <a:t>Preprandial</a:t>
            </a:r>
            <a:endParaRPr lang="de-DE" sz="1600" dirty="0"/>
          </a:p>
          <a:p>
            <a:r>
              <a:rPr lang="de-DE" sz="1600" dirty="0"/>
              <a:t>Postprandial</a:t>
            </a:r>
          </a:p>
          <a:p>
            <a:r>
              <a:rPr lang="de-DE" sz="1600" dirty="0"/>
              <a:t>After </a:t>
            </a:r>
            <a:r>
              <a:rPr lang="de-DE" sz="1600" dirty="0" err="1"/>
              <a:t>exercise</a:t>
            </a:r>
            <a:endParaRPr lang="de-DE" sz="1600" dirty="0"/>
          </a:p>
          <a:p>
            <a:r>
              <a:rPr lang="de-DE" sz="1600" dirty="0"/>
              <a:t>Inspiration</a:t>
            </a:r>
          </a:p>
          <a:p>
            <a:r>
              <a:rPr lang="de-DE" sz="1600" dirty="0"/>
              <a:t>Exspiration</a:t>
            </a:r>
          </a:p>
          <a:p>
            <a:r>
              <a:rPr lang="de-DE" sz="1600" dirty="0" err="1"/>
              <a:t>Provocative</a:t>
            </a:r>
            <a:r>
              <a:rPr lang="de-DE" sz="1600" dirty="0"/>
              <a:t> </a:t>
            </a:r>
            <a:r>
              <a:rPr lang="de-DE" sz="1600" dirty="0" err="1"/>
              <a:t>manoeuvres</a:t>
            </a:r>
            <a:endParaRPr lang="de-DE" sz="1600" dirty="0"/>
          </a:p>
          <a:p>
            <a:endParaRPr lang="de-DE" sz="1400" dirty="0"/>
          </a:p>
          <a:p>
            <a:pPr lvl="1"/>
            <a:endParaRPr lang="de-DE" sz="1400" dirty="0"/>
          </a:p>
        </p:txBody>
      </p:sp>
      <p:sp>
        <p:nvSpPr>
          <p:cNvPr id="20" name="Inhaltsplatzhalter 10">
            <a:extLst>
              <a:ext uri="{FF2B5EF4-FFF2-40B4-BE49-F238E27FC236}">
                <a16:creationId xmlns:a16="http://schemas.microsoft.com/office/drawing/2014/main" id="{DF568E6F-76D7-80BB-5785-372A7A0D2B19}"/>
              </a:ext>
            </a:extLst>
          </p:cNvPr>
          <p:cNvSpPr txBox="1">
            <a:spLocks/>
          </p:cNvSpPr>
          <p:nvPr/>
        </p:nvSpPr>
        <p:spPr>
          <a:xfrm>
            <a:off x="7972341" y="2913648"/>
            <a:ext cx="1368453" cy="3307199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 dirty="0"/>
              <a:t>PixelFlux</a:t>
            </a:r>
          </a:p>
          <a:p>
            <a:r>
              <a:rPr lang="de-DE" sz="1400" dirty="0"/>
              <a:t>3 renal </a:t>
            </a:r>
            <a:r>
              <a:rPr lang="de-DE" sz="1400" dirty="0" err="1"/>
              <a:t>layers</a:t>
            </a:r>
            <a:endParaRPr lang="de-DE" sz="1400" dirty="0"/>
          </a:p>
          <a:p>
            <a:r>
              <a:rPr lang="de-DE" sz="1400" dirty="0"/>
              <a:t>GI-tract</a:t>
            </a:r>
          </a:p>
          <a:p>
            <a:pPr lvl="1"/>
            <a:endParaRPr lang="de-DE" sz="1000" dirty="0"/>
          </a:p>
          <a:p>
            <a:pPr lvl="1"/>
            <a:endParaRPr lang="de-DE" sz="1400" dirty="0"/>
          </a:p>
        </p:txBody>
      </p:sp>
      <p:sp>
        <p:nvSpPr>
          <p:cNvPr id="22" name="Inhaltsplatzhalter 10">
            <a:extLst>
              <a:ext uri="{FF2B5EF4-FFF2-40B4-BE49-F238E27FC236}">
                <a16:creationId xmlns:a16="http://schemas.microsoft.com/office/drawing/2014/main" id="{7F736950-F99E-19D3-C658-57168302E60D}"/>
              </a:ext>
            </a:extLst>
          </p:cNvPr>
          <p:cNvSpPr txBox="1">
            <a:spLocks/>
          </p:cNvSpPr>
          <p:nvPr/>
        </p:nvSpPr>
        <p:spPr>
          <a:xfrm>
            <a:off x="9340793" y="2913647"/>
            <a:ext cx="1543107" cy="3307199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200 </a:t>
            </a:r>
            <a:r>
              <a:rPr lang="de-DE" sz="1600" dirty="0" err="1"/>
              <a:t>items</a:t>
            </a:r>
            <a:r>
              <a:rPr lang="de-DE" sz="1600" dirty="0"/>
              <a:t> </a:t>
            </a:r>
            <a:r>
              <a:rPr lang="de-DE" sz="1600" dirty="0" err="1"/>
              <a:t>questionnaire</a:t>
            </a:r>
            <a:endParaRPr lang="de-DE" sz="1600" dirty="0"/>
          </a:p>
          <a:p>
            <a:r>
              <a:rPr lang="de-DE" sz="1600" dirty="0"/>
              <a:t>Software </a:t>
            </a:r>
            <a:r>
              <a:rPr lang="de-DE" sz="1600" dirty="0" err="1"/>
              <a:t>evaluation</a:t>
            </a:r>
            <a:endParaRPr lang="de-DE" sz="1400" dirty="0"/>
          </a:p>
          <a:p>
            <a:pPr lvl="1"/>
            <a:endParaRPr lang="de-DE" sz="1000" dirty="0"/>
          </a:p>
          <a:p>
            <a:pPr lvl="1"/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75955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el 20">
            <a:extLst>
              <a:ext uri="{FF2B5EF4-FFF2-40B4-BE49-F238E27FC236}">
                <a16:creationId xmlns:a16="http://schemas.microsoft.com/office/drawing/2014/main" id="{A3D9B38A-B551-86C6-B18C-107B46DFE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Internal </a:t>
            </a:r>
            <a:r>
              <a:rPr lang="de-DE" dirty="0" err="1"/>
              <a:t>iliac</a:t>
            </a:r>
            <a:r>
              <a:rPr lang="de-DE" dirty="0"/>
              <a:t> </a:t>
            </a:r>
            <a:r>
              <a:rPr lang="de-DE" dirty="0" err="1"/>
              <a:t>venous</a:t>
            </a:r>
            <a:r>
              <a:rPr lang="de-DE" dirty="0"/>
              <a:t> </a:t>
            </a:r>
            <a:r>
              <a:rPr lang="de-DE" dirty="0" err="1"/>
              <a:t>flow</a:t>
            </a:r>
            <a:r>
              <a:rPr lang="de-DE" dirty="0"/>
              <a:t> </a:t>
            </a:r>
            <a:r>
              <a:rPr lang="de-DE" dirty="0" err="1"/>
              <a:t>imbalance</a:t>
            </a:r>
            <a:endParaRPr lang="de-DE" dirty="0"/>
          </a:p>
        </p:txBody>
      </p:sp>
      <p:sp>
        <p:nvSpPr>
          <p:cNvPr id="22" name="Inhaltsplatzhalter 21">
            <a:extLst>
              <a:ext uri="{FF2B5EF4-FFF2-40B4-BE49-F238E27FC236}">
                <a16:creationId xmlns:a16="http://schemas.microsoft.com/office/drawing/2014/main" id="{EEB1EF68-BDA3-0FD2-AEEE-C25FEE7C0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2258" y="1901767"/>
            <a:ext cx="6611408" cy="3307199"/>
          </a:xfrm>
        </p:spPr>
        <p:txBody>
          <a:bodyPr/>
          <a:lstStyle/>
          <a:p>
            <a:r>
              <a:rPr lang="de-DE" dirty="0"/>
              <a:t>Ratio left/ right internal </a:t>
            </a:r>
            <a:r>
              <a:rPr lang="de-DE" dirty="0" err="1"/>
              <a:t>iliac</a:t>
            </a:r>
            <a:r>
              <a:rPr lang="de-DE" dirty="0"/>
              <a:t> </a:t>
            </a:r>
            <a:r>
              <a:rPr lang="de-DE" dirty="0" err="1"/>
              <a:t>venous</a:t>
            </a:r>
            <a:r>
              <a:rPr lang="de-DE" dirty="0"/>
              <a:t> </a:t>
            </a:r>
            <a:r>
              <a:rPr lang="de-DE" dirty="0" err="1"/>
              <a:t>flow</a:t>
            </a:r>
            <a:r>
              <a:rPr lang="de-DE" dirty="0"/>
              <a:t> </a:t>
            </a:r>
            <a:r>
              <a:rPr lang="de-DE" dirty="0" err="1"/>
              <a:t>volume</a:t>
            </a:r>
            <a:endParaRPr lang="de-DE" dirty="0"/>
          </a:p>
          <a:p>
            <a:r>
              <a:rPr lang="de-DE" dirty="0"/>
              <a:t>44 /(315+132)= 10% - </a:t>
            </a:r>
            <a:r>
              <a:rPr lang="de-DE" dirty="0" err="1"/>
              <a:t>instead</a:t>
            </a:r>
            <a:r>
              <a:rPr lang="de-DE" dirty="0"/>
              <a:t> of 50%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DBD128B-65C1-644B-0520-C9A4A39BD7E9}"/>
              </a:ext>
            </a:extLst>
          </p:cNvPr>
          <p:cNvGrpSpPr/>
          <p:nvPr/>
        </p:nvGrpSpPr>
        <p:grpSpPr>
          <a:xfrm>
            <a:off x="5152258" y="4078027"/>
            <a:ext cx="3322320" cy="1868806"/>
            <a:chOff x="0" y="0"/>
            <a:chExt cx="12192000" cy="6858000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16240465-6607-E269-D43E-38E3459A8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06A51452-7318-3BA9-AC80-F183DF301457}"/>
                </a:ext>
              </a:extLst>
            </p:cNvPr>
            <p:cNvSpPr/>
            <p:nvPr/>
          </p:nvSpPr>
          <p:spPr>
            <a:xfrm>
              <a:off x="0" y="0"/>
              <a:ext cx="6316980" cy="213360"/>
            </a:xfrm>
            <a:prstGeom prst="rect">
              <a:avLst/>
            </a:prstGeom>
            <a:solidFill>
              <a:srgbClr val="1F38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E55D3E5-B47A-3277-4099-CE2D656950DE}"/>
              </a:ext>
            </a:extLst>
          </p:cNvPr>
          <p:cNvGrpSpPr/>
          <p:nvPr/>
        </p:nvGrpSpPr>
        <p:grpSpPr>
          <a:xfrm>
            <a:off x="1578796" y="4078027"/>
            <a:ext cx="3322320" cy="1868806"/>
            <a:chOff x="2704648" y="1876961"/>
            <a:chExt cx="12192000" cy="6858000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B71CA2A6-F633-9855-F5EB-6E4A0E619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04648" y="1876961"/>
              <a:ext cx="12192000" cy="6858000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1743D425-AE5B-5A8A-DA72-D8AAED9E07B0}"/>
                </a:ext>
              </a:extLst>
            </p:cNvPr>
            <p:cNvSpPr/>
            <p:nvPr/>
          </p:nvSpPr>
          <p:spPr>
            <a:xfrm>
              <a:off x="2704648" y="1876961"/>
              <a:ext cx="6576512" cy="195679"/>
            </a:xfrm>
            <a:prstGeom prst="rect">
              <a:avLst/>
            </a:prstGeom>
            <a:solidFill>
              <a:srgbClr val="1F38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A40D6CE0-3449-3809-ECE0-B3AFF4637B42}"/>
              </a:ext>
            </a:extLst>
          </p:cNvPr>
          <p:cNvGrpSpPr/>
          <p:nvPr/>
        </p:nvGrpSpPr>
        <p:grpSpPr>
          <a:xfrm>
            <a:off x="1578796" y="1877376"/>
            <a:ext cx="3322320" cy="1868806"/>
            <a:chOff x="0" y="0"/>
            <a:chExt cx="12192000" cy="6858000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56B964E9-C92A-B127-9CD0-13CB2082A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B46B738D-9297-2399-D3D1-1850EB0B9623}"/>
                </a:ext>
              </a:extLst>
            </p:cNvPr>
            <p:cNvSpPr/>
            <p:nvPr/>
          </p:nvSpPr>
          <p:spPr>
            <a:xfrm>
              <a:off x="0" y="0"/>
              <a:ext cx="6457950" cy="207660"/>
            </a:xfrm>
            <a:prstGeom prst="rect">
              <a:avLst/>
            </a:prstGeom>
            <a:solidFill>
              <a:srgbClr val="1F38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3" name="Textfeld 22">
            <a:extLst>
              <a:ext uri="{FF2B5EF4-FFF2-40B4-BE49-F238E27FC236}">
                <a16:creationId xmlns:a16="http://schemas.microsoft.com/office/drawing/2014/main" id="{471229F8-FA53-D1FF-C65E-D107351D4B8B}"/>
              </a:ext>
            </a:extLst>
          </p:cNvPr>
          <p:cNvSpPr txBox="1"/>
          <p:nvPr/>
        </p:nvSpPr>
        <p:spPr>
          <a:xfrm>
            <a:off x="2645278" y="1532435"/>
            <a:ext cx="1372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Single left </a:t>
            </a:r>
            <a:r>
              <a:rPr lang="de-DE" dirty="0" err="1"/>
              <a:t>iiv</a:t>
            </a:r>
            <a:endParaRPr lang="de-DE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100288E-ACF5-7DF1-83C5-E20A487C7F89}"/>
              </a:ext>
            </a:extLst>
          </p:cNvPr>
          <p:cNvSpPr txBox="1"/>
          <p:nvPr/>
        </p:nvSpPr>
        <p:spPr>
          <a:xfrm>
            <a:off x="2658289" y="3770573"/>
            <a:ext cx="8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Right 1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244A32A-9F71-EDFE-E760-70EE90852D4B}"/>
              </a:ext>
            </a:extLst>
          </p:cNvPr>
          <p:cNvSpPr txBox="1"/>
          <p:nvPr/>
        </p:nvSpPr>
        <p:spPr>
          <a:xfrm>
            <a:off x="6269267" y="3708695"/>
            <a:ext cx="8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Right 2</a:t>
            </a:r>
          </a:p>
        </p:txBody>
      </p:sp>
    </p:spTree>
    <p:extLst>
      <p:ext uri="{BB962C8B-B14F-4D97-AF65-F5344CB8AC3E}">
        <p14:creationId xmlns:p14="http://schemas.microsoft.com/office/powerpoint/2010/main" val="35333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6C2A9D-46C4-2864-66C4-09FB28E98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4647" y="637152"/>
            <a:ext cx="8239577" cy="443624"/>
          </a:xfrm>
        </p:spPr>
        <p:txBody>
          <a:bodyPr>
            <a:normAutofit fontScale="90000"/>
          </a:bodyPr>
          <a:lstStyle/>
          <a:p>
            <a:r>
              <a:rPr lang="de-DE" dirty="0"/>
              <a:t>Left </a:t>
            </a: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iliac</a:t>
            </a:r>
            <a:r>
              <a:rPr lang="de-DE" dirty="0"/>
              <a:t> </a:t>
            </a:r>
            <a:r>
              <a:rPr lang="de-DE" dirty="0" err="1"/>
              <a:t>venous</a:t>
            </a:r>
            <a:r>
              <a:rPr lang="de-DE" dirty="0"/>
              <a:t> </a:t>
            </a:r>
            <a:r>
              <a:rPr lang="de-DE" dirty="0" err="1"/>
              <a:t>pressure</a:t>
            </a:r>
            <a:r>
              <a:rPr lang="de-DE" dirty="0"/>
              <a:t> </a:t>
            </a:r>
            <a:r>
              <a:rPr lang="de-DE" dirty="0" err="1"/>
              <a:t>gradient</a:t>
            </a:r>
            <a:r>
              <a:rPr lang="de-DE" dirty="0"/>
              <a:t> - </a:t>
            </a:r>
            <a:r>
              <a:rPr lang="de-DE" dirty="0" err="1"/>
              <a:t>unreliable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1319AC-2A2F-53F0-D08D-2AF3B3A98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8447" y="1623652"/>
            <a:ext cx="5594378" cy="372011"/>
          </a:xfrm>
        </p:spPr>
        <p:txBody>
          <a:bodyPr>
            <a:normAutofit fontScale="92500"/>
          </a:bodyPr>
          <a:lstStyle/>
          <a:p>
            <a:r>
              <a:rPr lang="de-DE" sz="1800" dirty="0" err="1"/>
              <a:t>Reduced</a:t>
            </a:r>
            <a:r>
              <a:rPr lang="de-DE" sz="1800" dirty="0"/>
              <a:t> after </a:t>
            </a:r>
            <a:r>
              <a:rPr lang="de-DE" sz="1800" dirty="0" err="1"/>
              <a:t>development</a:t>
            </a:r>
            <a:r>
              <a:rPr lang="de-DE" sz="1800" dirty="0"/>
              <a:t> of </a:t>
            </a:r>
            <a:r>
              <a:rPr lang="de-DE" sz="1800" dirty="0" err="1"/>
              <a:t>collaterals</a:t>
            </a:r>
            <a:r>
              <a:rPr lang="de-DE" sz="1800" dirty="0"/>
              <a:t>! – 10 vs. 59 cm/s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AE7C9910-496F-0585-9F61-C7F9CFF51426}"/>
              </a:ext>
            </a:extLst>
          </p:cNvPr>
          <p:cNvGrpSpPr/>
          <p:nvPr/>
        </p:nvGrpSpPr>
        <p:grpSpPr>
          <a:xfrm>
            <a:off x="1539240" y="2117777"/>
            <a:ext cx="8239577" cy="3800423"/>
            <a:chOff x="2542541" y="1990777"/>
            <a:chExt cx="7232448" cy="2599495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BFC833FE-1EFD-7D82-B18C-BBCBA63D8612}"/>
                </a:ext>
              </a:extLst>
            </p:cNvPr>
            <p:cNvGrpSpPr/>
            <p:nvPr/>
          </p:nvGrpSpPr>
          <p:grpSpPr>
            <a:xfrm>
              <a:off x="2542541" y="1995662"/>
              <a:ext cx="4585710" cy="2594609"/>
              <a:chOff x="664908" y="1924050"/>
              <a:chExt cx="4089803" cy="2300514"/>
            </a:xfrm>
          </p:grpSpPr>
          <p:pic>
            <p:nvPicPr>
              <p:cNvPr id="5" name="Grafik 4">
                <a:extLst>
                  <a:ext uri="{FF2B5EF4-FFF2-40B4-BE49-F238E27FC236}">
                    <a16:creationId xmlns:a16="http://schemas.microsoft.com/office/drawing/2014/main" id="{D9FD4005-F36B-D9D6-CE37-0D38B005C5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64908" y="1924050"/>
                <a:ext cx="4089803" cy="2300514"/>
              </a:xfrm>
              <a:prstGeom prst="rect">
                <a:avLst/>
              </a:prstGeom>
            </p:spPr>
          </p:pic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7178AB2B-B162-55F1-F590-C60610F321FF}"/>
                  </a:ext>
                </a:extLst>
              </p:cNvPr>
              <p:cNvSpPr/>
              <p:nvPr/>
            </p:nvSpPr>
            <p:spPr>
              <a:xfrm>
                <a:off x="664908" y="1924051"/>
                <a:ext cx="2319592" cy="76199"/>
              </a:xfrm>
              <a:prstGeom prst="rect">
                <a:avLst/>
              </a:prstGeom>
              <a:solidFill>
                <a:srgbClr val="1F385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6EBB1890-AA5A-3538-A786-8ED6E9412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7250" y="1990777"/>
              <a:ext cx="2566496" cy="1137801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57484615-F011-96BD-CCF3-7B6A88368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07250" y="3145919"/>
              <a:ext cx="2567739" cy="1444353"/>
            </a:xfrm>
            <a:prstGeom prst="rect">
              <a:avLst/>
            </a:prstGeom>
          </p:spPr>
        </p:pic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23325CB1-2F03-E4C9-AD86-5F4299226A7B}"/>
                </a:ext>
              </a:extLst>
            </p:cNvPr>
            <p:cNvSpPr/>
            <p:nvPr/>
          </p:nvSpPr>
          <p:spPr>
            <a:xfrm>
              <a:off x="7207249" y="3145919"/>
              <a:ext cx="1425575" cy="49894"/>
            </a:xfrm>
            <a:prstGeom prst="rect">
              <a:avLst/>
            </a:prstGeom>
            <a:solidFill>
              <a:srgbClr val="1F38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626223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793CC-A052-A0B7-D0D7-946FB2CF5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Pelvic</a:t>
            </a:r>
            <a:r>
              <a:rPr lang="de-DE" dirty="0"/>
              <a:t> </a:t>
            </a:r>
            <a:r>
              <a:rPr lang="de-DE" dirty="0" err="1"/>
              <a:t>organ</a:t>
            </a:r>
            <a:r>
              <a:rPr lang="de-DE" dirty="0"/>
              <a:t> </a:t>
            </a:r>
            <a:r>
              <a:rPr lang="de-DE" dirty="0" err="1"/>
              <a:t>congestion</a:t>
            </a:r>
            <a:r>
              <a:rPr lang="de-DE" dirty="0"/>
              <a:t> </a:t>
            </a:r>
            <a:r>
              <a:rPr lang="de-DE" dirty="0" err="1"/>
              <a:t>measurement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PixelFlux</a:t>
            </a:r>
            <a:r>
              <a:rPr lang="de-DE" baseline="30000" dirty="0">
                <a:latin typeface="Aptos" panose="020B0004020202020204" pitchFamily="34" charset="0"/>
              </a:rPr>
              <a:t>©</a:t>
            </a:r>
            <a:endParaRPr lang="de-DE" baseline="30000" dirty="0"/>
          </a:p>
        </p:txBody>
      </p:sp>
      <p:pic>
        <p:nvPicPr>
          <p:cNvPr id="4" name="Pelvic organ perfusion">
            <a:hlinkClick r:id="" action="ppaction://media"/>
            <a:extLst>
              <a:ext uri="{FF2B5EF4-FFF2-40B4-BE49-F238E27FC236}">
                <a16:creationId xmlns:a16="http://schemas.microsoft.com/office/drawing/2014/main" id="{25A95B83-2AE4-0B2F-C25C-B8673ABE4FF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6438" y="1880222"/>
            <a:ext cx="5389562" cy="3306763"/>
          </a:xfr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5CA0DBB-85DD-7AD5-B035-0617B9523AF2}"/>
              </a:ext>
            </a:extLst>
          </p:cNvPr>
          <p:cNvSpPr txBox="1"/>
          <p:nvPr/>
        </p:nvSpPr>
        <p:spPr>
          <a:xfrm>
            <a:off x="1981200" y="2273300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bladder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FA95B57-5A69-015C-CAFC-B15AEAC698AC}"/>
              </a:ext>
            </a:extLst>
          </p:cNvPr>
          <p:cNvSpPr txBox="1"/>
          <p:nvPr/>
        </p:nvSpPr>
        <p:spPr>
          <a:xfrm>
            <a:off x="3834191" y="2806700"/>
            <a:ext cx="882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urethra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2DCB8F4-6BFF-424C-D28F-58AB864BFF0E}"/>
              </a:ext>
            </a:extLst>
          </p:cNvPr>
          <p:cNvSpPr txBox="1"/>
          <p:nvPr/>
        </p:nvSpPr>
        <p:spPr>
          <a:xfrm>
            <a:off x="3834191" y="3227787"/>
            <a:ext cx="790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vagina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BE2CB22-D7A7-863F-93EB-026863C6D6B9}"/>
              </a:ext>
            </a:extLst>
          </p:cNvPr>
          <p:cNvSpPr txBox="1"/>
          <p:nvPr/>
        </p:nvSpPr>
        <p:spPr>
          <a:xfrm>
            <a:off x="3834191" y="4022720"/>
            <a:ext cx="858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rectum</a:t>
            </a:r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823E0F44-17FD-DF94-07D2-F4AFDD7385C1}"/>
              </a:ext>
            </a:extLst>
          </p:cNvPr>
          <p:cNvSpPr/>
          <p:nvPr/>
        </p:nvSpPr>
        <p:spPr>
          <a:xfrm>
            <a:off x="2717800" y="2928070"/>
            <a:ext cx="1168400" cy="196130"/>
          </a:xfrm>
          <a:custGeom>
            <a:avLst/>
            <a:gdLst>
              <a:gd name="csX0" fmla="*/ 1168400 w 1168400"/>
              <a:gd name="csY0" fmla="*/ 69130 h 196130"/>
              <a:gd name="csX1" fmla="*/ 596900 w 1168400"/>
              <a:gd name="csY1" fmla="*/ 5630 h 196130"/>
              <a:gd name="csX2" fmla="*/ 0 w 1168400"/>
              <a:gd name="csY2" fmla="*/ 196130 h 196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168400" h="196130">
                <a:moveTo>
                  <a:pt x="1168400" y="69130"/>
                </a:moveTo>
                <a:cubicBezTo>
                  <a:pt x="980016" y="26796"/>
                  <a:pt x="791633" y="-15537"/>
                  <a:pt x="596900" y="5630"/>
                </a:cubicBezTo>
                <a:cubicBezTo>
                  <a:pt x="402167" y="26797"/>
                  <a:pt x="201083" y="111463"/>
                  <a:pt x="0" y="19613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CD92155C-7176-6A89-960D-90B92108803E}"/>
              </a:ext>
            </a:extLst>
          </p:cNvPr>
          <p:cNvSpPr/>
          <p:nvPr/>
        </p:nvSpPr>
        <p:spPr>
          <a:xfrm>
            <a:off x="2689982" y="3337474"/>
            <a:ext cx="1168400" cy="196130"/>
          </a:xfrm>
          <a:custGeom>
            <a:avLst/>
            <a:gdLst>
              <a:gd name="csX0" fmla="*/ 1168400 w 1168400"/>
              <a:gd name="csY0" fmla="*/ 69130 h 196130"/>
              <a:gd name="csX1" fmla="*/ 596900 w 1168400"/>
              <a:gd name="csY1" fmla="*/ 5630 h 196130"/>
              <a:gd name="csX2" fmla="*/ 0 w 1168400"/>
              <a:gd name="csY2" fmla="*/ 196130 h 196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168400" h="196130">
                <a:moveTo>
                  <a:pt x="1168400" y="69130"/>
                </a:moveTo>
                <a:cubicBezTo>
                  <a:pt x="980016" y="26796"/>
                  <a:pt x="791633" y="-15537"/>
                  <a:pt x="596900" y="5630"/>
                </a:cubicBezTo>
                <a:cubicBezTo>
                  <a:pt x="402167" y="26797"/>
                  <a:pt x="201083" y="111463"/>
                  <a:pt x="0" y="19613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0DAA09A1-16E4-C4E2-A9B3-9D045B5FD03A}"/>
              </a:ext>
            </a:extLst>
          </p:cNvPr>
          <p:cNvSpPr/>
          <p:nvPr/>
        </p:nvSpPr>
        <p:spPr>
          <a:xfrm>
            <a:off x="2665791" y="4073983"/>
            <a:ext cx="1168400" cy="196130"/>
          </a:xfrm>
          <a:custGeom>
            <a:avLst/>
            <a:gdLst>
              <a:gd name="csX0" fmla="*/ 1168400 w 1168400"/>
              <a:gd name="csY0" fmla="*/ 69130 h 196130"/>
              <a:gd name="csX1" fmla="*/ 596900 w 1168400"/>
              <a:gd name="csY1" fmla="*/ 5630 h 196130"/>
              <a:gd name="csX2" fmla="*/ 0 w 1168400"/>
              <a:gd name="csY2" fmla="*/ 196130 h 196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168400" h="196130">
                <a:moveTo>
                  <a:pt x="1168400" y="69130"/>
                </a:moveTo>
                <a:cubicBezTo>
                  <a:pt x="980016" y="26796"/>
                  <a:pt x="791633" y="-15537"/>
                  <a:pt x="596900" y="5630"/>
                </a:cubicBezTo>
                <a:cubicBezTo>
                  <a:pt x="402167" y="26797"/>
                  <a:pt x="201083" y="111463"/>
                  <a:pt x="0" y="19613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6B28FA55-ABC8-48CC-3A5A-3BA9D1E4E5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4406" y="3027167"/>
            <a:ext cx="5858693" cy="171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4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F332DC-CFDE-AEBF-3720-1E5C9572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448" y="179952"/>
            <a:ext cx="8623752" cy="443624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/>
              <a:t>Renal </a:t>
            </a:r>
            <a:r>
              <a:rPr lang="de-DE" dirty="0" err="1"/>
              <a:t>parenchymal</a:t>
            </a:r>
            <a:r>
              <a:rPr lang="de-DE" dirty="0"/>
              <a:t> perfusion </a:t>
            </a:r>
            <a:r>
              <a:rPr lang="de-DE" dirty="0" err="1"/>
              <a:t>measurement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PixelFlux</a:t>
            </a:r>
            <a:r>
              <a:rPr lang="de-DE" baseline="30000" dirty="0">
                <a:latin typeface="Aptos" panose="020B0004020202020204" pitchFamily="34" charset="0"/>
              </a:rPr>
              <a:t>© </a:t>
            </a:r>
            <a:br>
              <a:rPr lang="de-DE" baseline="30000" dirty="0">
                <a:latin typeface="Aptos" panose="020B0004020202020204" pitchFamily="34" charset="0"/>
              </a:rPr>
            </a:br>
            <a:r>
              <a:rPr lang="de-DE" dirty="0">
                <a:latin typeface="Aptos" panose="020B0004020202020204" pitchFamily="34" charset="0"/>
              </a:rPr>
              <a:t>Tissue Perfusion Volume = </a:t>
            </a:r>
            <a:r>
              <a:rPr lang="de-DE" dirty="0" err="1">
                <a:latin typeface="Aptos" panose="020B0004020202020204" pitchFamily="34" charset="0"/>
              </a:rPr>
              <a:t>velocity</a:t>
            </a:r>
            <a:r>
              <a:rPr lang="de-DE" dirty="0">
                <a:latin typeface="Aptos" panose="020B0004020202020204" pitchFamily="34" charset="0"/>
              </a:rPr>
              <a:t> * </a:t>
            </a:r>
            <a:r>
              <a:rPr lang="de-DE" dirty="0" err="1">
                <a:latin typeface="Aptos" panose="020B0004020202020204" pitchFamily="34" charset="0"/>
              </a:rPr>
              <a:t>perfused</a:t>
            </a:r>
            <a:r>
              <a:rPr lang="de-DE" dirty="0">
                <a:latin typeface="Aptos" panose="020B0004020202020204" pitchFamily="34" charset="0"/>
              </a:rPr>
              <a:t> area</a:t>
            </a:r>
            <a:br>
              <a:rPr lang="de-DE" dirty="0">
                <a:latin typeface="Aptos" panose="020B0004020202020204" pitchFamily="34" charset="0"/>
              </a:rPr>
            </a:br>
            <a:r>
              <a:rPr lang="de-DE" dirty="0">
                <a:latin typeface="Aptos" panose="020B0004020202020204" pitchFamily="34" charset="0"/>
              </a:rPr>
              <a:t>[cm/s*(cm²perfused area/cm²ROI ] </a:t>
            </a:r>
            <a:endParaRPr lang="de-DE" dirty="0"/>
          </a:p>
        </p:txBody>
      </p:sp>
      <p:graphicFrame>
        <p:nvGraphicFramePr>
          <p:cNvPr id="19" name="Diagramm 18">
            <a:extLst>
              <a:ext uri="{FF2B5EF4-FFF2-40B4-BE49-F238E27FC236}">
                <a16:creationId xmlns:a16="http://schemas.microsoft.com/office/drawing/2014/main" id="{998BD703-1AE7-06DA-4B5D-8375CCB68E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0057605"/>
              </p:ext>
            </p:extLst>
          </p:nvPr>
        </p:nvGraphicFramePr>
        <p:xfrm>
          <a:off x="5892800" y="2070100"/>
          <a:ext cx="6159500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22" name="LKTA210725">
            <a:hlinkClick r:id="" action="ppaction://media"/>
            <a:extLst>
              <a:ext uri="{FF2B5EF4-FFF2-40B4-BE49-F238E27FC236}">
                <a16:creationId xmlns:a16="http://schemas.microsoft.com/office/drawing/2014/main" id="{D3F58783-9E98-C7A0-FE4A-AB610419F5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49400" y="1574800"/>
            <a:ext cx="3923540" cy="1995488"/>
          </a:xfrm>
          <a:prstGeom prst="rect">
            <a:avLst/>
          </a:prstGeom>
        </p:spPr>
      </p:pic>
      <p:pic>
        <p:nvPicPr>
          <p:cNvPr id="23" name="RKAT210725">
            <a:hlinkClick r:id="" action="ppaction://media"/>
            <a:extLst>
              <a:ext uri="{FF2B5EF4-FFF2-40B4-BE49-F238E27FC236}">
                <a16:creationId xmlns:a16="http://schemas.microsoft.com/office/drawing/2014/main" id="{21ECC141-9737-CF8C-AFDD-C92B7DBC49E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49400" y="4035955"/>
            <a:ext cx="3947898" cy="200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0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16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7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6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E5F244-685A-F256-85F6-835FC47ED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6948" y="263578"/>
            <a:ext cx="8687252" cy="747148"/>
          </a:xfrm>
        </p:spPr>
        <p:txBody>
          <a:bodyPr>
            <a:normAutofit/>
          </a:bodyPr>
          <a:lstStyle/>
          <a:p>
            <a:r>
              <a:rPr lang="de-DE" sz="3600" dirty="0"/>
              <a:t>Gender </a:t>
            </a:r>
            <a:r>
              <a:rPr lang="de-DE" sz="3600" dirty="0" err="1"/>
              <a:t>equal</a:t>
            </a:r>
            <a:r>
              <a:rPr lang="de-DE" sz="3600" dirty="0"/>
              <a:t> </a:t>
            </a:r>
            <a:r>
              <a:rPr lang="de-DE" sz="3600" dirty="0" err="1"/>
              <a:t>medicine</a:t>
            </a:r>
            <a:r>
              <a:rPr lang="de-DE" sz="3600" dirty="0"/>
              <a:t> </a:t>
            </a:r>
            <a:r>
              <a:rPr lang="de-DE" sz="3600" dirty="0" err="1"/>
              <a:t>needs</a:t>
            </a:r>
            <a:r>
              <a:rPr lang="de-DE" sz="3600" dirty="0"/>
              <a:t> to </a:t>
            </a:r>
            <a:r>
              <a:rPr lang="de-DE" sz="3600" dirty="0" err="1"/>
              <a:t>understand</a:t>
            </a:r>
            <a:endParaRPr lang="de-DE" sz="36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39ECD2-FA8F-1D72-D96F-5A9B35DFD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46" y="1552039"/>
            <a:ext cx="11604654" cy="4668809"/>
          </a:xfrm>
        </p:spPr>
        <p:txBody>
          <a:bodyPr>
            <a:normAutofit/>
          </a:bodyPr>
          <a:lstStyle/>
          <a:p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Vascular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compression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syndromes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are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female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domain</a:t>
            </a:r>
            <a:endParaRPr lang="de-DE" sz="3200" b="1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de-DE" sz="2800" dirty="0"/>
              <a:t>Take </a:t>
            </a:r>
            <a:r>
              <a:rPr lang="de-DE" sz="2800" dirty="0" err="1"/>
              <a:t>women‘s</a:t>
            </a:r>
            <a:r>
              <a:rPr lang="de-DE" sz="2800" dirty="0"/>
              <a:t> </a:t>
            </a:r>
            <a:r>
              <a:rPr lang="de-DE" sz="2800" dirty="0" err="1"/>
              <a:t>complaints</a:t>
            </a:r>
            <a:r>
              <a:rPr lang="de-DE" sz="2800" dirty="0"/>
              <a:t> </a:t>
            </a:r>
            <a:r>
              <a:rPr lang="de-DE" sz="2800" dirty="0" err="1"/>
              <a:t>seriously</a:t>
            </a:r>
            <a:endParaRPr lang="de-DE" sz="2800" dirty="0"/>
          </a:p>
          <a:p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Vascular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compression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syndromes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are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frequent</a:t>
            </a:r>
          </a:p>
          <a:p>
            <a:pPr lvl="1"/>
            <a:r>
              <a:rPr lang="de-DE" sz="2800" dirty="0" err="1"/>
              <a:t>Promoted</a:t>
            </a:r>
            <a:r>
              <a:rPr lang="de-DE" sz="2800" dirty="0"/>
              <a:t> by a flat abdominal </a:t>
            </a:r>
            <a:r>
              <a:rPr lang="de-DE" sz="2800" dirty="0" err="1"/>
              <a:t>cavity</a:t>
            </a:r>
            <a:r>
              <a:rPr lang="de-DE" sz="2800" dirty="0"/>
              <a:t> (lordosis, flat </a:t>
            </a:r>
            <a:r>
              <a:rPr lang="de-DE" sz="2800" dirty="0" err="1"/>
              <a:t>thorax</a:t>
            </a:r>
            <a:r>
              <a:rPr lang="de-DE" sz="2800" dirty="0"/>
              <a:t>, </a:t>
            </a:r>
            <a:r>
              <a:rPr lang="de-DE" sz="2800" dirty="0" err="1"/>
              <a:t>wide</a:t>
            </a:r>
            <a:r>
              <a:rPr lang="de-DE" sz="2800" dirty="0"/>
              <a:t> </a:t>
            </a:r>
            <a:r>
              <a:rPr lang="de-DE" sz="2800" dirty="0" err="1"/>
              <a:t>iliac</a:t>
            </a:r>
            <a:r>
              <a:rPr lang="de-DE" sz="2800" dirty="0"/>
              <a:t> </a:t>
            </a:r>
            <a:r>
              <a:rPr lang="de-DE" sz="2800" dirty="0" err="1"/>
              <a:t>wings</a:t>
            </a:r>
            <a:r>
              <a:rPr lang="de-DE" sz="2800" dirty="0"/>
              <a:t>)</a:t>
            </a:r>
          </a:p>
          <a:p>
            <a:pPr lvl="1"/>
            <a:r>
              <a:rPr lang="de-DE" sz="2800" dirty="0" err="1"/>
              <a:t>Occuring</a:t>
            </a:r>
            <a:r>
              <a:rPr lang="de-DE" sz="2800" dirty="0"/>
              <a:t> </a:t>
            </a:r>
            <a:r>
              <a:rPr lang="de-DE" sz="2800" dirty="0" err="1"/>
              <a:t>simultaneously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neck to </a:t>
            </a:r>
            <a:r>
              <a:rPr lang="de-DE" sz="2800" dirty="0" err="1"/>
              <a:t>knee</a:t>
            </a:r>
            <a:endParaRPr lang="de-DE" sz="2800" dirty="0"/>
          </a:p>
          <a:p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Remote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symptoms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are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frequent due to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insufficient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collaterals</a:t>
            </a:r>
            <a:endParaRPr lang="de-DE" sz="32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Proper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estimation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requires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volume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tissue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flow</a:t>
            </a:r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3200" b="1" dirty="0" err="1">
                <a:solidFill>
                  <a:schemeClr val="tx2">
                    <a:lumMod val="75000"/>
                  </a:schemeClr>
                </a:solidFill>
              </a:rPr>
              <a:t>measurements</a:t>
            </a:r>
            <a:endParaRPr lang="de-DE" sz="3200" b="1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de-DE" sz="2800" dirty="0"/>
              <a:t>See separate </a:t>
            </a:r>
            <a:r>
              <a:rPr lang="de-DE" sz="2800" dirty="0" err="1"/>
              <a:t>talk</a:t>
            </a:r>
            <a:r>
              <a:rPr lang="de-DE" sz="2800" dirty="0"/>
              <a:t> </a:t>
            </a:r>
          </a:p>
          <a:p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4131476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77103-CA4D-1D5E-F3C2-62D8B184F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360" y="2176491"/>
            <a:ext cx="11024688" cy="1900045"/>
          </a:xfrm>
        </p:spPr>
        <p:txBody>
          <a:bodyPr/>
          <a:lstStyle/>
          <a:p>
            <a:r>
              <a:rPr lang="de-DE" dirty="0"/>
              <a:t> </a:t>
            </a:r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for </a:t>
            </a:r>
            <a:r>
              <a:rPr lang="de-DE" dirty="0" err="1"/>
              <a:t>listening</a:t>
            </a:r>
            <a:r>
              <a:rPr lang="de-DE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68935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D1A42855-03F4-F792-08C7-71A7A3BE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018" y="4957955"/>
            <a:ext cx="7052736" cy="1900045"/>
          </a:xfrm>
        </p:spPr>
        <p:txBody>
          <a:bodyPr>
            <a:normAutofit fontScale="90000"/>
          </a:bodyPr>
          <a:lstStyle/>
          <a:p>
            <a:r>
              <a:rPr lang="en-US" dirty="0"/>
              <a:t>Conflict of interest:</a:t>
            </a:r>
            <a:br>
              <a:rPr lang="en-US" dirty="0"/>
            </a:br>
            <a:br>
              <a:rPr lang="de-DE" dirty="0"/>
            </a:br>
            <a:r>
              <a:rPr lang="en-US" dirty="0"/>
              <a:t>Prof. Dr. med. habil. Thomas Scholbach together with his son , </a:t>
            </a:r>
            <a:br>
              <a:rPr lang="en-US" dirty="0"/>
            </a:br>
            <a:r>
              <a:rPr lang="en-US" dirty="0"/>
              <a:t>Prof. Dr. </a:t>
            </a:r>
            <a:r>
              <a:rPr lang="en-US" dirty="0" err="1"/>
              <a:t>rer</a:t>
            </a:r>
            <a:r>
              <a:rPr lang="en-US" dirty="0"/>
              <a:t>. nat. habil. Jakob Scholbach </a:t>
            </a:r>
            <a:br>
              <a:rPr lang="en-US" dirty="0"/>
            </a:br>
            <a:r>
              <a:rPr lang="en-US" dirty="0"/>
              <a:t>created the PixelFlux technique and </a:t>
            </a:r>
            <a:br>
              <a:rPr lang="en-US" dirty="0"/>
            </a:br>
            <a:r>
              <a:rPr lang="en-US" dirty="0"/>
              <a:t>4D-PixelFlux volume flow measurement technique. </a:t>
            </a:r>
            <a:br>
              <a:rPr lang="en-US" dirty="0"/>
            </a:br>
            <a:r>
              <a:rPr lang="en-US" dirty="0"/>
              <a:t>His son is the owner of the company Chameleon Software.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6125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Vascular</a:t>
            </a:r>
            <a:r>
              <a:rPr lang="fr-FR" dirty="0"/>
              <a:t> compressions – a </a:t>
            </a:r>
            <a:r>
              <a:rPr lang="fr-FR" dirty="0" err="1"/>
              <a:t>female</a:t>
            </a:r>
            <a:r>
              <a:rPr lang="fr-FR" dirty="0"/>
              <a:t> </a:t>
            </a:r>
            <a:r>
              <a:rPr lang="fr-FR" dirty="0" err="1"/>
              <a:t>domain</a:t>
            </a:r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F33B553C-F189-8B9D-39D0-D7018E8C79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10"/>
          <a:stretch>
            <a:fillRect/>
          </a:stretch>
        </p:blipFill>
        <p:spPr>
          <a:xfrm>
            <a:off x="0" y="1553422"/>
            <a:ext cx="6534726" cy="398713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65C61CD-EFA2-E045-6B37-B9A11CB05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8190" y="1553422"/>
            <a:ext cx="6303810" cy="398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72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Multiple compressions are the rule, not the exception</a:t>
            </a:r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F139B47-E848-C730-4E2E-BAEF69538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64" y="1704975"/>
            <a:ext cx="5419725" cy="344805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F606155-8665-8546-A0E6-16FDB7C48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189" y="1160583"/>
            <a:ext cx="6444031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04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Increased lumbar lordosis and soft connective tissue – a typically female combination</a:t>
            </a:r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A90E6AA7-E179-EEBF-0213-6E980AA6B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258971"/>
              </p:ext>
            </p:extLst>
          </p:nvPr>
        </p:nvGraphicFramePr>
        <p:xfrm>
          <a:off x="2590800" y="1730188"/>
          <a:ext cx="5664200" cy="1295826"/>
        </p:xfrm>
        <a:graphic>
          <a:graphicData uri="http://schemas.openxmlformats.org/drawingml/2006/table">
            <a:tbl>
              <a:tblPr/>
              <a:tblGrid>
                <a:gridCol w="3054622">
                  <a:extLst>
                    <a:ext uri="{9D8B030D-6E8A-4147-A177-3AD203B41FA5}">
                      <a16:colId xmlns:a16="http://schemas.microsoft.com/office/drawing/2014/main" val="1372526541"/>
                    </a:ext>
                  </a:extLst>
                </a:gridCol>
                <a:gridCol w="1213757">
                  <a:extLst>
                    <a:ext uri="{9D8B030D-6E8A-4147-A177-3AD203B41FA5}">
                      <a16:colId xmlns:a16="http://schemas.microsoft.com/office/drawing/2014/main" val="491573205"/>
                    </a:ext>
                  </a:extLst>
                </a:gridCol>
                <a:gridCol w="1395821">
                  <a:extLst>
                    <a:ext uri="{9D8B030D-6E8A-4147-A177-3AD203B41FA5}">
                      <a16:colId xmlns:a16="http://schemas.microsoft.com/office/drawing/2014/main" val="13067039"/>
                    </a:ext>
                  </a:extLst>
                </a:gridCol>
              </a:tblGrid>
              <a:tr h="2974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operated</a:t>
                      </a:r>
                      <a:r>
                        <a:rPr lang="de-D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patients</a:t>
                      </a:r>
                      <a:endParaRPr lang="de-D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  <a:endParaRPr lang="de-D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percentage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302521"/>
                  </a:ext>
                </a:extLst>
              </a:tr>
              <a:tr h="327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Patients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898"/>
                  </a:ext>
                </a:extLst>
              </a:tr>
              <a:tr h="327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 patients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6872816"/>
                  </a:ext>
                </a:extLst>
              </a:tr>
              <a:tr h="327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 </a:t>
                      </a:r>
                      <a:r>
                        <a:rPr lang="de-D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patients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703432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D8B77115-354D-48CB-7740-55ACA30B9B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576643"/>
              </p:ext>
            </p:extLst>
          </p:nvPr>
        </p:nvGraphicFramePr>
        <p:xfrm>
          <a:off x="2590801" y="3360499"/>
          <a:ext cx="5664199" cy="942975"/>
        </p:xfrm>
        <a:graphic>
          <a:graphicData uri="http://schemas.openxmlformats.org/drawingml/2006/table">
            <a:tbl>
              <a:tblPr/>
              <a:tblGrid>
                <a:gridCol w="3054622">
                  <a:extLst>
                    <a:ext uri="{9D8B030D-6E8A-4147-A177-3AD203B41FA5}">
                      <a16:colId xmlns:a16="http://schemas.microsoft.com/office/drawing/2014/main" val="3217167291"/>
                    </a:ext>
                  </a:extLst>
                </a:gridCol>
                <a:gridCol w="1213757">
                  <a:extLst>
                    <a:ext uri="{9D8B030D-6E8A-4147-A177-3AD203B41FA5}">
                      <a16:colId xmlns:a16="http://schemas.microsoft.com/office/drawing/2014/main" val="3582043311"/>
                    </a:ext>
                  </a:extLst>
                </a:gridCol>
                <a:gridCol w="1395820">
                  <a:extLst>
                    <a:ext uri="{9D8B030D-6E8A-4147-A177-3AD203B41FA5}">
                      <a16:colId xmlns:a16="http://schemas.microsoft.com/office/drawing/2014/main" val="2977713072"/>
                    </a:ext>
                  </a:extLst>
                </a:gridCol>
              </a:tblGrid>
              <a:tr h="25373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Patients </a:t>
                      </a:r>
                      <a:r>
                        <a:rPr lang="de-DE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with</a:t>
                      </a:r>
                      <a:r>
                        <a:rPr lang="de-D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EDS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4C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4C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4C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101100"/>
                  </a:ext>
                </a:extLst>
              </a:tr>
              <a:tr h="25373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 </a:t>
                      </a:r>
                      <a:r>
                        <a:rPr lang="de-D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patients</a:t>
                      </a: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with</a:t>
                      </a: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EDS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B5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B5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B5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07233"/>
                  </a:ext>
                </a:extLst>
              </a:tr>
              <a:tr h="25373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 patients with EDS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256412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338C801C-4C3B-281B-E81B-792F23E7D82C}"/>
              </a:ext>
            </a:extLst>
          </p:cNvPr>
          <p:cNvSpPr txBox="1"/>
          <p:nvPr/>
        </p:nvSpPr>
        <p:spPr>
          <a:xfrm>
            <a:off x="1371600" y="4637959"/>
            <a:ext cx="105435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V L Murri et al </a:t>
            </a:r>
            <a:r>
              <a:rPr lang="de-DE" sz="2000" dirty="0" err="1"/>
              <a:t>Clin</a:t>
            </a:r>
            <a:r>
              <a:rPr lang="de-DE" sz="2000" dirty="0"/>
              <a:t> Anat. 2003 Mar;16(2):144-7„.. </a:t>
            </a:r>
            <a:r>
              <a:rPr lang="de-DE" sz="2000" b="1" dirty="0"/>
              <a:t>lumbar lordosis is </a:t>
            </a:r>
            <a:r>
              <a:rPr lang="de-DE" sz="2000" b="1" dirty="0" err="1"/>
              <a:t>more</a:t>
            </a:r>
            <a:r>
              <a:rPr lang="de-DE" sz="2000" b="1" dirty="0"/>
              <a:t> prominent in </a:t>
            </a:r>
            <a:r>
              <a:rPr lang="de-DE" sz="2000" b="1" dirty="0" err="1"/>
              <a:t>women</a:t>
            </a:r>
            <a:r>
              <a:rPr lang="de-DE" sz="2000" b="1" dirty="0"/>
              <a:t> </a:t>
            </a:r>
          </a:p>
          <a:p>
            <a:r>
              <a:rPr lang="de-DE" sz="2000" b="1" dirty="0"/>
              <a:t>					         (P &lt; 0.01)..“</a:t>
            </a:r>
          </a:p>
          <a:p>
            <a:r>
              <a:rPr lang="de-DE" sz="2000" dirty="0"/>
              <a:t>J F Baile et al. J. Anat. (2016) 229, pp82—91          „</a:t>
            </a:r>
            <a:r>
              <a:rPr lang="de-DE" sz="2000" b="1" dirty="0" err="1"/>
              <a:t>that</a:t>
            </a:r>
            <a:r>
              <a:rPr lang="de-DE" sz="2000" b="1" dirty="0"/>
              <a:t> </a:t>
            </a:r>
            <a:r>
              <a:rPr lang="de-DE" sz="2000" b="1" dirty="0" err="1"/>
              <a:t>females</a:t>
            </a:r>
            <a:r>
              <a:rPr lang="de-DE" sz="2000" b="1" dirty="0"/>
              <a:t> </a:t>
            </a:r>
            <a:r>
              <a:rPr lang="de-DE" sz="2000" b="1" dirty="0" err="1"/>
              <a:t>have</a:t>
            </a:r>
            <a:r>
              <a:rPr lang="de-DE" sz="2000" b="1" dirty="0"/>
              <a:t> </a:t>
            </a:r>
            <a:r>
              <a:rPr lang="de-DE" sz="2000" b="1" dirty="0" err="1"/>
              <a:t>greater</a:t>
            </a:r>
            <a:r>
              <a:rPr lang="de-DE" sz="2000" b="1" dirty="0"/>
              <a:t> lumbar lordosis </a:t>
            </a:r>
            <a:r>
              <a:rPr lang="de-DE" sz="2000" b="1" dirty="0" err="1"/>
              <a:t>than</a:t>
            </a:r>
            <a:r>
              <a:rPr lang="de-DE" sz="2000" b="1" dirty="0"/>
              <a:t> 					         </a:t>
            </a:r>
            <a:r>
              <a:rPr lang="de-DE" sz="2000" b="1" dirty="0" err="1"/>
              <a:t>males</a:t>
            </a:r>
            <a:r>
              <a:rPr lang="de-DE" sz="2000" b="1" dirty="0"/>
              <a:t> </a:t>
            </a:r>
            <a:r>
              <a:rPr lang="de-DE" sz="2000" b="1" dirty="0" err="1"/>
              <a:t>when</a:t>
            </a:r>
            <a:r>
              <a:rPr lang="de-DE" sz="2000" b="1" dirty="0"/>
              <a:t> standing, but not </a:t>
            </a:r>
            <a:r>
              <a:rPr lang="de-DE" sz="2000" b="1" dirty="0" err="1"/>
              <a:t>when</a:t>
            </a:r>
            <a:r>
              <a:rPr lang="de-DE" sz="2000" b="1" dirty="0"/>
              <a:t> </a:t>
            </a:r>
            <a:r>
              <a:rPr lang="de-DE" sz="2000" b="1" dirty="0" err="1"/>
              <a:t>supine</a:t>
            </a:r>
            <a:r>
              <a:rPr lang="de-DE" sz="2000" b="1" dirty="0"/>
              <a:t>“</a:t>
            </a:r>
          </a:p>
          <a:p>
            <a:r>
              <a:rPr lang="de-DE" sz="2000" dirty="0"/>
              <a:t>R</a:t>
            </a:r>
            <a:r>
              <a:rPr lang="de-DE" sz="2000" b="1" dirty="0"/>
              <a:t> </a:t>
            </a:r>
            <a:r>
              <a:rPr lang="de-DE" sz="2000" dirty="0"/>
              <a:t>Rajabi et al. Asian Spine J. 2024;18(6): 836-845 </a:t>
            </a:r>
            <a:r>
              <a:rPr lang="de-DE" sz="2000" b="1" dirty="0"/>
              <a:t>„Lumbar lordosis </a:t>
            </a:r>
            <a:r>
              <a:rPr lang="de-DE" sz="2000" b="1" dirty="0" err="1"/>
              <a:t>curvature</a:t>
            </a:r>
            <a:r>
              <a:rPr lang="de-DE" sz="2000" b="1" dirty="0"/>
              <a:t> was </a:t>
            </a:r>
            <a:r>
              <a:rPr lang="de-DE" sz="2000" b="1" dirty="0" err="1"/>
              <a:t>generally</a:t>
            </a:r>
            <a:r>
              <a:rPr lang="de-DE" sz="2000" b="1" dirty="0"/>
              <a:t> </a:t>
            </a:r>
            <a:r>
              <a:rPr lang="de-DE" sz="2000" b="1" dirty="0" err="1"/>
              <a:t>higher</a:t>
            </a:r>
            <a:r>
              <a:rPr lang="de-DE" sz="2000" b="1" dirty="0"/>
              <a:t> 					         by 7.5° in </a:t>
            </a:r>
            <a:r>
              <a:rPr lang="de-DE" sz="2000" b="1" dirty="0" err="1"/>
              <a:t>women</a:t>
            </a:r>
            <a:r>
              <a:rPr lang="de-DE" sz="2000" b="1" dirty="0"/>
              <a:t> </a:t>
            </a:r>
            <a:r>
              <a:rPr lang="de-DE" sz="2000" b="1" dirty="0" err="1"/>
              <a:t>than</a:t>
            </a:r>
            <a:r>
              <a:rPr lang="de-DE" sz="2000" b="1" dirty="0"/>
              <a:t> in </a:t>
            </a:r>
            <a:r>
              <a:rPr lang="de-DE" sz="2000" b="1" dirty="0" err="1"/>
              <a:t>men</a:t>
            </a:r>
            <a:r>
              <a:rPr lang="de-DE" sz="2000" b="1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107685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7C5F27-E25A-C06F-2970-4EB4E2826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Women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flatter</a:t>
            </a:r>
            <a:r>
              <a:rPr lang="de-DE" dirty="0"/>
              <a:t> </a:t>
            </a:r>
            <a:r>
              <a:rPr lang="de-DE" dirty="0" err="1"/>
              <a:t>thoraces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4D4DA8-8207-7B34-FCA5-5BF25204E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57" y="1361539"/>
            <a:ext cx="11024686" cy="4531261"/>
          </a:xfrm>
        </p:spPr>
        <p:txBody>
          <a:bodyPr>
            <a:normAutofit/>
          </a:bodyPr>
          <a:lstStyle/>
          <a:p>
            <a:r>
              <a:rPr lang="de-DE" u="sng" dirty="0">
                <a:hlinkClick r:id="rId2"/>
              </a:rPr>
              <a:t>D García‐Martínez</a:t>
            </a:r>
            <a:r>
              <a:rPr lang="de-DE" u="sng" dirty="0"/>
              <a:t> et al.</a:t>
            </a:r>
            <a:r>
              <a:rPr lang="en-US" u="sng" dirty="0"/>
              <a:t> American Journal of Physical Anthropology 1161(3): 467-477 (2016)</a:t>
            </a:r>
            <a:r>
              <a:rPr lang="de-DE" u="sng" dirty="0"/>
              <a:t>„</a:t>
            </a:r>
            <a:r>
              <a:rPr lang="de-DE" b="1" dirty="0"/>
              <a:t>Male rib </a:t>
            </a:r>
            <a:r>
              <a:rPr lang="de-DE" b="1" dirty="0" err="1"/>
              <a:t>cages</a:t>
            </a:r>
            <a:r>
              <a:rPr lang="de-DE" b="1" dirty="0"/>
              <a:t> </a:t>
            </a:r>
            <a:r>
              <a:rPr lang="de-DE" b="1" dirty="0" err="1"/>
              <a:t>were</a:t>
            </a:r>
            <a:r>
              <a:rPr lang="de-DE" b="1" dirty="0"/>
              <a:t> wider (</a:t>
            </a:r>
            <a:r>
              <a:rPr lang="de-DE" b="1" dirty="0" err="1"/>
              <a:t>particularly</a:t>
            </a:r>
            <a:r>
              <a:rPr lang="de-DE" b="1" dirty="0"/>
              <a:t> </a:t>
            </a:r>
            <a:r>
              <a:rPr lang="de-DE" b="1" dirty="0" err="1"/>
              <a:t>caudally</a:t>
            </a:r>
            <a:r>
              <a:rPr lang="de-DE" b="1" dirty="0"/>
              <a:t>) and </a:t>
            </a:r>
            <a:r>
              <a:rPr lang="de-DE" b="1" dirty="0" err="1"/>
              <a:t>shorter</a:t>
            </a:r>
            <a:r>
              <a:rPr lang="de-DE" b="1" dirty="0"/>
              <a:t>, </a:t>
            </a:r>
            <a:r>
              <a:rPr lang="de-DE" b="1" dirty="0" err="1"/>
              <a:t>with</a:t>
            </a:r>
            <a:r>
              <a:rPr lang="de-DE" b="1" dirty="0"/>
              <a:t> </a:t>
            </a:r>
            <a:r>
              <a:rPr lang="de-DE" b="1" dirty="0" err="1"/>
              <a:t>more</a:t>
            </a:r>
            <a:r>
              <a:rPr lang="de-DE" b="1" dirty="0"/>
              <a:t> horizontally </a:t>
            </a:r>
            <a:r>
              <a:rPr lang="de-DE" b="1" dirty="0" err="1"/>
              <a:t>oriented</a:t>
            </a:r>
            <a:r>
              <a:rPr lang="de-DE" b="1" dirty="0"/>
              <a:t> </a:t>
            </a:r>
            <a:r>
              <a:rPr lang="de-DE" b="1" dirty="0" err="1"/>
              <a:t>ribs</a:t>
            </a:r>
            <a:r>
              <a:rPr lang="de-DE" b="1" dirty="0"/>
              <a:t> </a:t>
            </a:r>
            <a:r>
              <a:rPr lang="de-DE" b="1" dirty="0" err="1"/>
              <a:t>when</a:t>
            </a:r>
            <a:r>
              <a:rPr lang="de-DE" b="1" dirty="0"/>
              <a:t> </a:t>
            </a:r>
            <a:r>
              <a:rPr lang="de-DE" b="1" dirty="0" err="1"/>
              <a:t>compared</a:t>
            </a:r>
            <a:r>
              <a:rPr lang="de-DE" b="1" dirty="0"/>
              <a:t> to </a:t>
            </a:r>
            <a:r>
              <a:rPr lang="de-DE" b="1" dirty="0" err="1"/>
              <a:t>females</a:t>
            </a:r>
            <a:r>
              <a:rPr lang="de-DE" dirty="0"/>
              <a:t>.“</a:t>
            </a:r>
          </a:p>
          <a:p>
            <a:endParaRPr lang="de-DE" dirty="0"/>
          </a:p>
          <a:p>
            <a:r>
              <a:rPr lang="de-DE" dirty="0"/>
              <a:t>X Shi et al. </a:t>
            </a:r>
            <a:r>
              <a:rPr lang="de-DE" dirty="0">
                <a:hlinkClick r:id="rId3" tooltip="Go to Journal of Biomechanics on ScienceDirect"/>
              </a:rPr>
              <a:t>Journal of </a:t>
            </a:r>
            <a:r>
              <a:rPr lang="de-DE" dirty="0" err="1">
                <a:hlinkClick r:id="rId3" tooltip="Go to Journal of Biomechanics on ScienceDirect"/>
              </a:rPr>
              <a:t>Biomechanics</a:t>
            </a:r>
            <a:r>
              <a:rPr lang="de-DE" dirty="0"/>
              <a:t> 18 </a:t>
            </a:r>
            <a:r>
              <a:rPr lang="de-DE" dirty="0" err="1"/>
              <a:t>July</a:t>
            </a:r>
            <a:r>
              <a:rPr lang="de-DE" dirty="0"/>
              <a:t> 2014; 2277-2285 - </a:t>
            </a:r>
            <a:r>
              <a:rPr lang="de-DE" b="1" dirty="0"/>
              <a:t> </a:t>
            </a:r>
            <a:r>
              <a:rPr lang="de-DE" dirty="0" err="1"/>
              <a:t>Observed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b="1" dirty="0" err="1"/>
              <a:t>men</a:t>
            </a:r>
            <a:r>
              <a:rPr lang="de-DE" b="1" dirty="0"/>
              <a:t> </a:t>
            </a:r>
            <a:r>
              <a:rPr lang="de-DE" b="1" dirty="0" err="1"/>
              <a:t>generally</a:t>
            </a:r>
            <a:r>
              <a:rPr lang="de-DE" b="1" dirty="0"/>
              <a:t> </a:t>
            </a:r>
            <a:r>
              <a:rPr lang="de-DE" b="1" dirty="0" err="1"/>
              <a:t>sustained</a:t>
            </a:r>
            <a:r>
              <a:rPr lang="de-DE" b="1" dirty="0"/>
              <a:t> a </a:t>
            </a:r>
            <a:r>
              <a:rPr lang="de-DE" b="1" dirty="0" err="1"/>
              <a:t>greater</a:t>
            </a:r>
            <a:r>
              <a:rPr lang="de-DE" b="1" dirty="0"/>
              <a:t> rib </a:t>
            </a:r>
            <a:r>
              <a:rPr lang="de-DE" b="1" dirty="0" err="1"/>
              <a:t>cage</a:t>
            </a:r>
            <a:r>
              <a:rPr lang="de-DE" b="1" dirty="0"/>
              <a:t> </a:t>
            </a:r>
            <a:r>
              <a:rPr lang="de-DE" b="1" dirty="0" err="1"/>
              <a:t>volume</a:t>
            </a:r>
            <a:r>
              <a:rPr lang="de-DE" b="1" dirty="0"/>
              <a:t> </a:t>
            </a:r>
            <a:r>
              <a:rPr lang="de-DE" dirty="0"/>
              <a:t>and </a:t>
            </a:r>
            <a:r>
              <a:rPr lang="de-DE" dirty="0" err="1"/>
              <a:t>greater</a:t>
            </a:r>
            <a:r>
              <a:rPr lang="de-DE" dirty="0"/>
              <a:t> rib </a:t>
            </a:r>
            <a:r>
              <a:rPr lang="de-DE" dirty="0" err="1"/>
              <a:t>cross-sectional</a:t>
            </a:r>
            <a:r>
              <a:rPr lang="de-DE" dirty="0"/>
              <a:t> area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women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the same </a:t>
            </a:r>
            <a:r>
              <a:rPr lang="de-DE" dirty="0" err="1"/>
              <a:t>stature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M Romei et al. </a:t>
            </a:r>
            <a:r>
              <a:rPr lang="de-DE" dirty="0" err="1">
                <a:hlinkClick r:id="rId4" tooltip="Go to Respiratory Physiology &amp; Neurobiology on ScienceDirect"/>
              </a:rPr>
              <a:t>Respiratory</a:t>
            </a:r>
            <a:r>
              <a:rPr lang="de-DE" dirty="0">
                <a:hlinkClick r:id="rId4" tooltip="Go to Respiratory Physiology &amp; Neurobiology on ScienceDirect"/>
              </a:rPr>
              <a:t> </a:t>
            </a:r>
            <a:r>
              <a:rPr lang="de-DE" dirty="0" err="1">
                <a:hlinkClick r:id="rId4" tooltip="Go to Respiratory Physiology &amp; Neurobiology on ScienceDirect"/>
              </a:rPr>
              <a:t>Physiology</a:t>
            </a:r>
            <a:r>
              <a:rPr lang="de-DE" dirty="0">
                <a:hlinkClick r:id="rId4" tooltip="Go to Respiratory Physiology &amp; Neurobiology on ScienceDirect"/>
              </a:rPr>
              <a:t> &amp; </a:t>
            </a:r>
            <a:r>
              <a:rPr lang="de-DE" dirty="0" err="1">
                <a:hlinkClick r:id="rId4" tooltip="Go to Respiratory Physiology &amp; Neurobiology on ScienceDirect"/>
              </a:rPr>
              <a:t>Neurobiology</a:t>
            </a:r>
            <a:r>
              <a:rPr lang="de-DE" dirty="0"/>
              <a:t>, 31 </a:t>
            </a:r>
            <a:r>
              <a:rPr lang="de-DE" dirty="0" err="1"/>
              <a:t>July</a:t>
            </a:r>
            <a:r>
              <a:rPr lang="de-DE" dirty="0"/>
              <a:t> 2010; 184-191- </a:t>
            </a:r>
            <a:r>
              <a:rPr lang="de-DE" dirty="0" err="1"/>
              <a:t>Showed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the </a:t>
            </a:r>
            <a:r>
              <a:rPr lang="de-DE" b="1" dirty="0"/>
              <a:t>total </a:t>
            </a:r>
            <a:r>
              <a:rPr lang="de-DE" b="1" dirty="0" err="1"/>
              <a:t>dimension</a:t>
            </a:r>
            <a:r>
              <a:rPr lang="de-DE" b="1" dirty="0"/>
              <a:t> of the </a:t>
            </a:r>
            <a:r>
              <a:rPr lang="de-DE" b="1" dirty="0" err="1"/>
              <a:t>chest</a:t>
            </a:r>
            <a:r>
              <a:rPr lang="de-DE" b="1" dirty="0"/>
              <a:t> wall was </a:t>
            </a:r>
            <a:r>
              <a:rPr lang="de-DE" b="1" dirty="0" err="1"/>
              <a:t>generally</a:t>
            </a:r>
            <a:r>
              <a:rPr lang="de-DE" b="1" dirty="0"/>
              <a:t> </a:t>
            </a:r>
            <a:r>
              <a:rPr lang="de-DE" b="1" dirty="0" err="1"/>
              <a:t>higher</a:t>
            </a:r>
            <a:r>
              <a:rPr lang="de-DE" b="1" dirty="0"/>
              <a:t> in </a:t>
            </a:r>
            <a:r>
              <a:rPr lang="de-DE" b="1" dirty="0" err="1"/>
              <a:t>males</a:t>
            </a:r>
            <a:r>
              <a:rPr lang="de-DE" b="1" dirty="0"/>
              <a:t> </a:t>
            </a:r>
            <a:r>
              <a:rPr lang="de-DE" b="1" dirty="0" err="1"/>
              <a:t>than</a:t>
            </a:r>
            <a:r>
              <a:rPr lang="de-DE" b="1" dirty="0"/>
              <a:t> in </a:t>
            </a:r>
            <a:r>
              <a:rPr lang="de-DE" b="1" dirty="0" err="1"/>
              <a:t>females</a:t>
            </a:r>
            <a:r>
              <a:rPr lang="de-DE" dirty="0"/>
              <a:t>, </a:t>
            </a:r>
            <a:r>
              <a:rPr lang="de-DE" dirty="0" err="1"/>
              <a:t>primarily</a:t>
            </a:r>
            <a:r>
              <a:rPr lang="de-DE" dirty="0"/>
              <a:t> due to the rib </a:t>
            </a:r>
            <a:r>
              <a:rPr lang="de-DE" dirty="0" err="1"/>
              <a:t>cage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characterized</a:t>
            </a:r>
            <a:r>
              <a:rPr lang="de-DE" dirty="0"/>
              <a:t> </a:t>
            </a:r>
            <a:r>
              <a:rPr lang="de-DE" b="1" dirty="0"/>
              <a:t>by </a:t>
            </a:r>
            <a:r>
              <a:rPr lang="de-DE" b="1" dirty="0" err="1"/>
              <a:t>longer</a:t>
            </a:r>
            <a:r>
              <a:rPr lang="de-DE" b="1" dirty="0"/>
              <a:t> anterior-posterior </a:t>
            </a:r>
            <a:r>
              <a:rPr lang="de-DE" b="1" dirty="0" err="1"/>
              <a:t>diameters</a:t>
            </a:r>
            <a:r>
              <a:rPr lang="de-DE" dirty="0"/>
              <a:t>, </a:t>
            </a:r>
            <a:r>
              <a:rPr lang="de-DE" dirty="0" err="1"/>
              <a:t>perimeter</a:t>
            </a:r>
            <a:r>
              <a:rPr lang="de-DE" dirty="0"/>
              <a:t>, and larger </a:t>
            </a:r>
            <a:r>
              <a:rPr lang="de-DE" dirty="0" err="1"/>
              <a:t>cross-sectional</a:t>
            </a:r>
            <a:r>
              <a:rPr lang="de-DE" dirty="0"/>
              <a:t> area and </a:t>
            </a:r>
            <a:r>
              <a:rPr lang="de-DE" dirty="0" err="1"/>
              <a:t>volume</a:t>
            </a:r>
            <a:r>
              <a:rPr lang="de-DE" dirty="0"/>
              <a:t> in </a:t>
            </a:r>
            <a:r>
              <a:rPr lang="de-DE" dirty="0" err="1"/>
              <a:t>males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900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FD88A7-D795-FCE2-2644-82182B49C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Women have a shallower pelvic inlet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B39518-FCDA-FBAB-D15A-568B7D2B4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47" y="1552038"/>
            <a:ext cx="11024686" cy="5064661"/>
          </a:xfrm>
        </p:spPr>
        <p:txBody>
          <a:bodyPr>
            <a:normAutofit/>
          </a:bodyPr>
          <a:lstStyle/>
          <a:p>
            <a:r>
              <a:rPr lang="de-DE" dirty="0"/>
              <a:t> B Fischer et al. The </a:t>
            </a:r>
            <a:r>
              <a:rPr lang="de-DE" dirty="0" err="1"/>
              <a:t>Anatomical</a:t>
            </a:r>
            <a:r>
              <a:rPr lang="de-DE" dirty="0"/>
              <a:t> </a:t>
            </a:r>
            <a:r>
              <a:rPr lang="de-DE" dirty="0" err="1"/>
              <a:t>Record</a:t>
            </a:r>
            <a:r>
              <a:rPr lang="de-DE" dirty="0"/>
              <a:t> 300:698–705 (2017)- </a:t>
            </a:r>
            <a:r>
              <a:rPr lang="de-DE" b="1" dirty="0"/>
              <a:t> </a:t>
            </a:r>
            <a:r>
              <a:rPr lang="de-DE" dirty="0" err="1"/>
              <a:t>Reported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b="1" dirty="0" err="1"/>
              <a:t>females</a:t>
            </a:r>
            <a:r>
              <a:rPr lang="de-DE" dirty="0"/>
              <a:t> </a:t>
            </a:r>
            <a:r>
              <a:rPr lang="de-DE" dirty="0" err="1"/>
              <a:t>generally</a:t>
            </a:r>
            <a:r>
              <a:rPr lang="de-DE" dirty="0"/>
              <a:t> </a:t>
            </a:r>
            <a:r>
              <a:rPr lang="de-DE" dirty="0" err="1"/>
              <a:t>possess</a:t>
            </a:r>
            <a:r>
              <a:rPr lang="de-DE" dirty="0"/>
              <a:t> a </a:t>
            </a:r>
            <a:r>
              <a:rPr lang="de-DE" b="1" dirty="0" err="1"/>
              <a:t>relatively</a:t>
            </a:r>
            <a:r>
              <a:rPr lang="de-DE" b="1" dirty="0"/>
              <a:t> </a:t>
            </a:r>
            <a:r>
              <a:rPr lang="de-DE" b="1" dirty="0" err="1"/>
              <a:t>flatter</a:t>
            </a:r>
            <a:r>
              <a:rPr lang="de-DE" b="1" dirty="0"/>
              <a:t> and wider </a:t>
            </a:r>
            <a:r>
              <a:rPr lang="de-DE" b="1" dirty="0" err="1"/>
              <a:t>pelvis</a:t>
            </a:r>
            <a:r>
              <a:rPr lang="de-DE" b="1" dirty="0"/>
              <a:t> </a:t>
            </a:r>
            <a:r>
              <a:rPr lang="de-DE" b="1" dirty="0" err="1"/>
              <a:t>compared</a:t>
            </a:r>
            <a:r>
              <a:rPr lang="de-DE" b="1" dirty="0"/>
              <a:t> to </a:t>
            </a:r>
            <a:r>
              <a:rPr lang="de-DE" b="1" dirty="0" err="1"/>
              <a:t>males</a:t>
            </a:r>
            <a:r>
              <a:rPr lang="de-DE" dirty="0"/>
              <a:t>.</a:t>
            </a:r>
          </a:p>
          <a:p>
            <a:endParaRPr lang="de-DE" dirty="0"/>
          </a:p>
          <a:p>
            <a:pPr lvl="0"/>
            <a:r>
              <a:rPr lang="de-DE" dirty="0"/>
              <a:t>P Kotak et al.  International Journal of Legal Medicine; 30 March 2026 Volume 140, </a:t>
            </a:r>
            <a:r>
              <a:rPr lang="de-DE" dirty="0" err="1"/>
              <a:t>pages</a:t>
            </a:r>
            <a:r>
              <a:rPr lang="de-DE" dirty="0"/>
              <a:t> 2363–2370 - Reports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b="1" dirty="0" err="1"/>
              <a:t>males</a:t>
            </a:r>
            <a:r>
              <a:rPr lang="de-DE" b="1" dirty="0"/>
              <a:t> </a:t>
            </a:r>
            <a:r>
              <a:rPr lang="de-DE" b="1" dirty="0" err="1"/>
              <a:t>exhibited</a:t>
            </a:r>
            <a:r>
              <a:rPr lang="de-DE" b="1" dirty="0"/>
              <a:t> significantly </a:t>
            </a:r>
            <a:r>
              <a:rPr lang="de-DE" b="1" dirty="0" err="1"/>
              <a:t>greater</a:t>
            </a:r>
            <a:r>
              <a:rPr lang="de-DE" b="1" dirty="0"/>
              <a:t> </a:t>
            </a:r>
            <a:r>
              <a:rPr lang="de-DE" b="1" dirty="0" err="1"/>
              <a:t>iliac</a:t>
            </a:r>
            <a:r>
              <a:rPr lang="de-DE" b="1" dirty="0"/>
              <a:t> </a:t>
            </a:r>
            <a:r>
              <a:rPr lang="de-DE" b="1" dirty="0" err="1"/>
              <a:t>height</a:t>
            </a:r>
            <a:r>
              <a:rPr lang="de-DE" dirty="0"/>
              <a:t>—a </a:t>
            </a:r>
            <a:r>
              <a:rPr lang="de-DE" dirty="0" err="1"/>
              <a:t>vertical</a:t>
            </a:r>
            <a:r>
              <a:rPr lang="de-DE" dirty="0"/>
              <a:t> </a:t>
            </a:r>
            <a:r>
              <a:rPr lang="de-DE" dirty="0" err="1"/>
              <a:t>dimension</a:t>
            </a:r>
            <a:r>
              <a:rPr lang="de-DE" dirty="0"/>
              <a:t> </a:t>
            </a:r>
            <a:r>
              <a:rPr lang="de-DE" dirty="0" err="1"/>
              <a:t>measurement</a:t>
            </a:r>
            <a:r>
              <a:rPr lang="de-DE" dirty="0"/>
              <a:t>—</a:t>
            </a:r>
            <a:r>
              <a:rPr lang="de-DE" dirty="0" err="1"/>
              <a:t>compared</a:t>
            </a:r>
            <a:r>
              <a:rPr lang="de-DE" dirty="0"/>
              <a:t> to </a:t>
            </a:r>
            <a:r>
              <a:rPr lang="de-DE" dirty="0" err="1"/>
              <a:t>females</a:t>
            </a:r>
            <a:r>
              <a:rPr lang="de-DE" dirty="0"/>
              <a:t> (199.19 mm vs. 186.27 mm) in the </a:t>
            </a:r>
            <a:r>
              <a:rPr lang="de-DE" dirty="0" err="1"/>
              <a:t>studied</a:t>
            </a:r>
            <a:r>
              <a:rPr lang="de-DE" dirty="0"/>
              <a:t> </a:t>
            </a:r>
            <a:r>
              <a:rPr lang="de-DE" dirty="0" err="1"/>
              <a:t>population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216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8185B-2DEE-8115-68E6-B2833EA8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Women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stretchy</a:t>
            </a:r>
            <a:r>
              <a:rPr lang="de-DE" dirty="0"/>
              <a:t> </a:t>
            </a:r>
            <a:r>
              <a:rPr lang="de-DE" dirty="0" err="1"/>
              <a:t>connective</a:t>
            </a:r>
            <a:r>
              <a:rPr lang="de-DE" dirty="0"/>
              <a:t> </a:t>
            </a:r>
            <a:r>
              <a:rPr lang="de-DE" dirty="0" err="1"/>
              <a:t>tissue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5F1B2D-4A74-1338-3383-06FB16E22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47" y="1552039"/>
            <a:ext cx="11024686" cy="5039261"/>
          </a:xfrm>
        </p:spPr>
        <p:txBody>
          <a:bodyPr>
            <a:normAutofit/>
          </a:bodyPr>
          <a:lstStyle/>
          <a:p>
            <a:r>
              <a:rPr lang="de-DE" dirty="0"/>
              <a:t>L Remvig et al. The Journal of </a:t>
            </a:r>
            <a:r>
              <a:rPr lang="de-DE" dirty="0" err="1"/>
              <a:t>Rheumatology</a:t>
            </a:r>
            <a:r>
              <a:rPr lang="de-DE" dirty="0"/>
              <a:t> April 2007, 34 (4) 804-809; - the </a:t>
            </a:r>
            <a:r>
              <a:rPr lang="de-DE" dirty="0" err="1"/>
              <a:t>condition</a:t>
            </a:r>
            <a:r>
              <a:rPr lang="de-DE" dirty="0"/>
              <a:t> of </a:t>
            </a:r>
            <a:r>
              <a:rPr lang="de-DE" dirty="0" err="1"/>
              <a:t>having</a:t>
            </a:r>
            <a:r>
              <a:rPr lang="de-DE" dirty="0"/>
              <a:t> </a:t>
            </a:r>
            <a:r>
              <a:rPr lang="de-DE" dirty="0" err="1"/>
              <a:t>loose</a:t>
            </a:r>
            <a:r>
              <a:rPr lang="de-DE" dirty="0"/>
              <a:t> </a:t>
            </a:r>
            <a:r>
              <a:rPr lang="de-DE" dirty="0" err="1"/>
              <a:t>joints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/>
              <a:t>lax </a:t>
            </a:r>
            <a:r>
              <a:rPr lang="de-DE" b="1" dirty="0" err="1"/>
              <a:t>connective</a:t>
            </a:r>
            <a:r>
              <a:rPr lang="de-DE" b="1" dirty="0"/>
              <a:t> </a:t>
            </a:r>
            <a:r>
              <a:rPr lang="de-DE" b="1" dirty="0" err="1"/>
              <a:t>tissue</a:t>
            </a:r>
            <a:r>
              <a:rPr lang="de-DE" b="1" dirty="0"/>
              <a:t> is </a:t>
            </a:r>
            <a:r>
              <a:rPr lang="de-DE" b="1" dirty="0" err="1"/>
              <a:t>more</a:t>
            </a:r>
            <a:r>
              <a:rPr lang="de-DE" b="1" dirty="0"/>
              <a:t> </a:t>
            </a:r>
            <a:r>
              <a:rPr lang="de-DE" b="1" dirty="0" err="1"/>
              <a:t>common</a:t>
            </a:r>
            <a:r>
              <a:rPr lang="de-DE" b="1" dirty="0"/>
              <a:t> in </a:t>
            </a:r>
            <a:r>
              <a:rPr lang="de-DE" b="1" dirty="0" err="1"/>
              <a:t>women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NS</a:t>
            </a:r>
            <a:r>
              <a:rPr lang="de-DE" b="1" dirty="0"/>
              <a:t> </a:t>
            </a:r>
            <a:r>
              <a:rPr lang="de-DE" dirty="0"/>
              <a:t>Chidi-</a:t>
            </a:r>
            <a:r>
              <a:rPr lang="de-DE" dirty="0" err="1"/>
              <a:t>Ogbolu</a:t>
            </a:r>
            <a:r>
              <a:rPr lang="de-DE" dirty="0"/>
              <a:t> Front. </a:t>
            </a:r>
            <a:r>
              <a:rPr lang="de-DE" dirty="0" err="1"/>
              <a:t>Physiol</a:t>
            </a:r>
            <a:r>
              <a:rPr lang="de-DE" dirty="0"/>
              <a:t>., 15 </a:t>
            </a:r>
            <a:r>
              <a:rPr lang="de-DE" dirty="0" err="1"/>
              <a:t>January</a:t>
            </a:r>
            <a:r>
              <a:rPr lang="de-DE" dirty="0"/>
              <a:t> 2019, Sec. </a:t>
            </a:r>
            <a:r>
              <a:rPr lang="de-DE" dirty="0" err="1"/>
              <a:t>Exercise</a:t>
            </a:r>
            <a:r>
              <a:rPr lang="de-DE" dirty="0"/>
              <a:t> </a:t>
            </a:r>
            <a:r>
              <a:rPr lang="de-DE" dirty="0" err="1"/>
              <a:t>Physiology</a:t>
            </a:r>
            <a:r>
              <a:rPr lang="de-DE" dirty="0"/>
              <a:t>, Volume 9 – 2018 - .. </a:t>
            </a:r>
            <a:r>
              <a:rPr lang="de-DE" b="1" dirty="0" err="1"/>
              <a:t>knee</a:t>
            </a:r>
            <a:r>
              <a:rPr lang="de-DE" b="1" dirty="0"/>
              <a:t> </a:t>
            </a:r>
            <a:r>
              <a:rPr lang="de-DE" b="1" dirty="0" err="1"/>
              <a:t>laxity</a:t>
            </a:r>
            <a:r>
              <a:rPr lang="de-DE" b="1" dirty="0"/>
              <a:t> </a:t>
            </a:r>
            <a:r>
              <a:rPr lang="de-DE" b="1" dirty="0" err="1"/>
              <a:t>increases</a:t>
            </a:r>
            <a:r>
              <a:rPr lang="de-DE" b="1" dirty="0"/>
              <a:t> </a:t>
            </a:r>
            <a:r>
              <a:rPr lang="de-DE" dirty="0"/>
              <a:t>in </a:t>
            </a:r>
            <a:r>
              <a:rPr lang="de-DE" dirty="0" err="1"/>
              <a:t>women</a:t>
            </a:r>
            <a:r>
              <a:rPr lang="de-DE" dirty="0"/>
              <a:t> during the </a:t>
            </a:r>
            <a:r>
              <a:rPr lang="de-DE" dirty="0" err="1"/>
              <a:t>ovulatory</a:t>
            </a:r>
            <a:r>
              <a:rPr lang="de-DE" dirty="0"/>
              <a:t> </a:t>
            </a:r>
            <a:r>
              <a:rPr lang="de-DE" dirty="0" err="1"/>
              <a:t>phase</a:t>
            </a:r>
            <a:r>
              <a:rPr lang="de-DE" dirty="0"/>
              <a:t> of the menstrual </a:t>
            </a:r>
            <a:r>
              <a:rPr lang="de-DE" dirty="0" err="1"/>
              <a:t>cycle</a:t>
            </a:r>
            <a:r>
              <a:rPr lang="de-DE" dirty="0"/>
              <a:t> in </a:t>
            </a:r>
            <a:r>
              <a:rPr lang="de-DE" b="1" dirty="0" err="1"/>
              <a:t>direct</a:t>
            </a:r>
            <a:r>
              <a:rPr lang="de-DE" b="1" dirty="0"/>
              <a:t> </a:t>
            </a:r>
            <a:r>
              <a:rPr lang="de-DE" b="1" dirty="0" err="1"/>
              <a:t>relation</a:t>
            </a:r>
            <a:r>
              <a:rPr lang="de-DE" b="1" dirty="0"/>
              <a:t> to </a:t>
            </a:r>
            <a:r>
              <a:rPr lang="de-DE" b="1" dirty="0" err="1"/>
              <a:t>elevations</a:t>
            </a:r>
            <a:r>
              <a:rPr lang="de-DE" b="1" dirty="0"/>
              <a:t> in </a:t>
            </a:r>
            <a:r>
              <a:rPr lang="de-DE" b="1" dirty="0" err="1"/>
              <a:t>plasma</a:t>
            </a:r>
            <a:r>
              <a:rPr lang="de-DE" b="1" dirty="0"/>
              <a:t> </a:t>
            </a:r>
            <a:r>
              <a:rPr lang="de-DE" b="1" dirty="0" err="1"/>
              <a:t>estradiol</a:t>
            </a:r>
            <a:r>
              <a:rPr lang="de-DE" b="1" dirty="0"/>
              <a:t> </a:t>
            </a:r>
            <a:r>
              <a:rPr lang="de-DE" b="1" dirty="0" err="1"/>
              <a:t>levels</a:t>
            </a:r>
            <a:r>
              <a:rPr lang="de-DE" dirty="0"/>
              <a:t>.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F Tuna, The European Research Journal 2020;6(2):120-129: </a:t>
            </a:r>
            <a:r>
              <a:rPr lang="de-DE" b="1" dirty="0" err="1"/>
              <a:t>healthy</a:t>
            </a:r>
            <a:r>
              <a:rPr lang="de-DE" b="1" dirty="0"/>
              <a:t> </a:t>
            </a:r>
            <a:r>
              <a:rPr lang="de-DE" b="1" dirty="0" err="1"/>
              <a:t>students</a:t>
            </a:r>
            <a:endParaRPr lang="de-DE" b="1" dirty="0"/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2503216-6E08-F739-A680-4E5E311C6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5975" y="5067300"/>
            <a:ext cx="2200582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84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1D543-4AED-4315-6457-D1F318A68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Midline</a:t>
            </a:r>
            <a:r>
              <a:rPr lang="de-DE" dirty="0"/>
              <a:t> </a:t>
            </a:r>
            <a:r>
              <a:rPr lang="de-DE" dirty="0" err="1"/>
              <a:t>syndrome</a:t>
            </a:r>
            <a:r>
              <a:rPr lang="de-DE" dirty="0"/>
              <a:t> </a:t>
            </a:r>
            <a:r>
              <a:rPr lang="de-DE" dirty="0" err="1"/>
              <a:t>contains</a:t>
            </a:r>
            <a:r>
              <a:rPr lang="de-DE" dirty="0"/>
              <a:t> it all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372B7B-1CD4-CC50-1AC1-8FD305AD5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57" y="1844139"/>
            <a:ext cx="11024686" cy="514086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b="1" dirty="0" err="1"/>
              <a:t>Compression</a:t>
            </a:r>
            <a:r>
              <a:rPr lang="de-DE" b="1" dirty="0"/>
              <a:t> in the </a:t>
            </a:r>
            <a:r>
              <a:rPr lang="de-DE" b="1" dirty="0" err="1"/>
              <a:t>midline</a:t>
            </a:r>
            <a:endParaRPr lang="de-DE" b="1" dirty="0"/>
          </a:p>
          <a:p>
            <a:pPr lvl="1">
              <a:lnSpc>
                <a:spcPct val="100000"/>
              </a:lnSpc>
            </a:pPr>
            <a:r>
              <a:rPr lang="de-DE" dirty="0"/>
              <a:t>Spine – </a:t>
            </a:r>
            <a:r>
              <a:rPr lang="de-DE" dirty="0" err="1"/>
              <a:t>increased</a:t>
            </a:r>
            <a:r>
              <a:rPr lang="de-DE" dirty="0"/>
              <a:t> </a:t>
            </a:r>
            <a:r>
              <a:rPr lang="de-DE" dirty="0" err="1"/>
              <a:t>curvature</a:t>
            </a:r>
            <a:r>
              <a:rPr lang="de-DE" dirty="0"/>
              <a:t> – flat abdominal </a:t>
            </a:r>
            <a:r>
              <a:rPr lang="de-DE" dirty="0" err="1"/>
              <a:t>cavity</a:t>
            </a:r>
            <a:r>
              <a:rPr lang="de-DE" dirty="0"/>
              <a:t> – </a:t>
            </a:r>
            <a:r>
              <a:rPr lang="de-DE" dirty="0" err="1"/>
              <a:t>blocked</a:t>
            </a:r>
            <a:r>
              <a:rPr lang="de-DE" dirty="0"/>
              <a:t> prespinal </a:t>
            </a:r>
            <a:r>
              <a:rPr lang="de-DE" dirty="0" err="1"/>
              <a:t>veins</a:t>
            </a:r>
            <a:r>
              <a:rPr lang="de-DE" dirty="0"/>
              <a:t> and </a:t>
            </a:r>
            <a:r>
              <a:rPr lang="de-DE" dirty="0" err="1"/>
              <a:t>intestines</a:t>
            </a:r>
            <a:r>
              <a:rPr lang="de-DE" dirty="0"/>
              <a:t> </a:t>
            </a:r>
            <a:r>
              <a:rPr lang="de-DE" dirty="0" err="1"/>
              <a:t>veins</a:t>
            </a:r>
            <a:endParaRPr lang="de-DE" dirty="0"/>
          </a:p>
          <a:p>
            <a:pPr lvl="2">
              <a:lnSpc>
                <a:spcPct val="100000"/>
              </a:lnSpc>
            </a:pPr>
            <a:r>
              <a:rPr lang="de-DE" dirty="0"/>
              <a:t>Left renal , left </a:t>
            </a: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iliac</a:t>
            </a:r>
            <a:r>
              <a:rPr lang="de-DE" dirty="0"/>
              <a:t>, left </a:t>
            </a:r>
            <a:r>
              <a:rPr lang="de-DE" dirty="0" err="1"/>
              <a:t>brachiocephalic</a:t>
            </a:r>
            <a:r>
              <a:rPr lang="de-DE" dirty="0"/>
              <a:t>, </a:t>
            </a:r>
            <a:r>
              <a:rPr lang="de-DE" dirty="0" err="1"/>
              <a:t>portal</a:t>
            </a:r>
            <a:r>
              <a:rPr lang="de-DE" dirty="0"/>
              <a:t>, superior </a:t>
            </a:r>
            <a:r>
              <a:rPr lang="de-DE" dirty="0" err="1"/>
              <a:t>mesenteric</a:t>
            </a:r>
            <a:r>
              <a:rPr lang="de-DE" dirty="0"/>
              <a:t>, </a:t>
            </a:r>
            <a:r>
              <a:rPr lang="de-DE" dirty="0" err="1"/>
              <a:t>splenic</a:t>
            </a:r>
            <a:r>
              <a:rPr lang="de-DE" dirty="0"/>
              <a:t> </a:t>
            </a:r>
            <a:r>
              <a:rPr lang="de-DE" dirty="0" err="1"/>
              <a:t>vein</a:t>
            </a:r>
            <a:r>
              <a:rPr lang="de-DE" dirty="0"/>
              <a:t>, inferior </a:t>
            </a:r>
            <a:r>
              <a:rPr lang="de-DE" dirty="0" err="1"/>
              <a:t>vena</a:t>
            </a:r>
            <a:r>
              <a:rPr lang="de-DE" dirty="0"/>
              <a:t> cava</a:t>
            </a:r>
          </a:p>
          <a:p>
            <a:pPr lvl="2">
              <a:lnSpc>
                <a:spcPct val="100000"/>
              </a:lnSpc>
            </a:pPr>
            <a:r>
              <a:rPr lang="de-DE" dirty="0"/>
              <a:t>Duodenum, </a:t>
            </a:r>
            <a:r>
              <a:rPr lang="de-DE" dirty="0" err="1"/>
              <a:t>stomach</a:t>
            </a:r>
            <a:r>
              <a:rPr lang="de-DE" dirty="0"/>
              <a:t>, </a:t>
            </a:r>
            <a:r>
              <a:rPr lang="de-DE" dirty="0" err="1"/>
              <a:t>ileum</a:t>
            </a:r>
            <a:r>
              <a:rPr lang="de-DE" dirty="0"/>
              <a:t>, </a:t>
            </a:r>
          </a:p>
          <a:p>
            <a:pPr lvl="2"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</a:pPr>
            <a:r>
              <a:rPr lang="de-DE" b="1" dirty="0" err="1"/>
              <a:t>Congestion</a:t>
            </a:r>
            <a:r>
              <a:rPr lang="de-DE" b="1" dirty="0"/>
              <a:t> at the </a:t>
            </a:r>
            <a:r>
              <a:rPr lang="de-DE" b="1" dirty="0" err="1"/>
              <a:t>midline</a:t>
            </a:r>
            <a:endParaRPr lang="de-DE" b="1" dirty="0"/>
          </a:p>
          <a:p>
            <a:pPr lvl="1">
              <a:lnSpc>
                <a:spcPct val="100000"/>
              </a:lnSpc>
            </a:pPr>
            <a:r>
              <a:rPr lang="de-DE" dirty="0" err="1"/>
              <a:t>brain</a:t>
            </a:r>
            <a:r>
              <a:rPr lang="de-DE" dirty="0"/>
              <a:t>, </a:t>
            </a:r>
            <a:r>
              <a:rPr lang="de-DE" dirty="0" err="1"/>
              <a:t>vena</a:t>
            </a:r>
            <a:r>
              <a:rPr lang="de-DE" dirty="0"/>
              <a:t> cava, uterus (</a:t>
            </a:r>
            <a:r>
              <a:rPr lang="de-DE" dirty="0" err="1"/>
              <a:t>prostate</a:t>
            </a:r>
            <a:r>
              <a:rPr lang="de-DE" dirty="0"/>
              <a:t>), vagina, urethra, rectum, external </a:t>
            </a:r>
            <a:r>
              <a:rPr lang="de-DE" dirty="0" err="1"/>
              <a:t>genitalia</a:t>
            </a:r>
            <a:r>
              <a:rPr lang="de-DE" dirty="0"/>
              <a:t>, </a:t>
            </a:r>
            <a:r>
              <a:rPr lang="de-DE" dirty="0" err="1"/>
              <a:t>legs</a:t>
            </a:r>
            <a:r>
              <a:rPr lang="de-DE" dirty="0"/>
              <a:t> </a:t>
            </a:r>
          </a:p>
          <a:p>
            <a:pPr lvl="1"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</a:pPr>
            <a:r>
              <a:rPr lang="de-DE" b="1" dirty="0" err="1"/>
              <a:t>Exaggerated</a:t>
            </a:r>
            <a:r>
              <a:rPr lang="de-DE" b="1" dirty="0"/>
              <a:t> while </a:t>
            </a:r>
            <a:r>
              <a:rPr lang="de-DE" b="1" dirty="0" err="1"/>
              <a:t>upright</a:t>
            </a:r>
            <a:endParaRPr lang="de-DE" b="1" dirty="0"/>
          </a:p>
          <a:p>
            <a:pPr lvl="1">
              <a:lnSpc>
                <a:spcPct val="100000"/>
              </a:lnSpc>
            </a:pPr>
            <a:r>
              <a:rPr lang="de-DE" dirty="0"/>
              <a:t>POTS, </a:t>
            </a:r>
            <a:r>
              <a:rPr lang="de-DE" dirty="0" err="1"/>
              <a:t>dizziness</a:t>
            </a:r>
            <a:r>
              <a:rPr lang="de-DE" dirty="0"/>
              <a:t>, </a:t>
            </a:r>
            <a:r>
              <a:rPr lang="de-DE" dirty="0" err="1"/>
              <a:t>pelvic</a:t>
            </a:r>
            <a:r>
              <a:rPr lang="de-DE" dirty="0"/>
              <a:t> </a:t>
            </a:r>
            <a:r>
              <a:rPr lang="de-DE" dirty="0" err="1"/>
              <a:t>pain</a:t>
            </a:r>
            <a:r>
              <a:rPr lang="de-DE" dirty="0"/>
              <a:t>, leg </a:t>
            </a:r>
            <a:r>
              <a:rPr lang="de-DE" dirty="0" err="1"/>
              <a:t>pain</a:t>
            </a:r>
            <a:r>
              <a:rPr lang="de-DE" dirty="0"/>
              <a:t>, </a:t>
            </a:r>
            <a:r>
              <a:rPr lang="de-DE" dirty="0" err="1"/>
              <a:t>nephroptotic</a:t>
            </a:r>
            <a:r>
              <a:rPr lang="de-DE" dirty="0"/>
              <a:t> perfusion </a:t>
            </a:r>
            <a:r>
              <a:rPr lang="de-DE" dirty="0" err="1"/>
              <a:t>loss</a:t>
            </a:r>
            <a:r>
              <a:rPr lang="de-DE" dirty="0"/>
              <a:t>, </a:t>
            </a:r>
            <a:r>
              <a:rPr lang="de-DE" dirty="0" err="1"/>
              <a:t>increased</a:t>
            </a:r>
            <a:r>
              <a:rPr lang="de-DE" dirty="0"/>
              <a:t> spinal </a:t>
            </a:r>
            <a:r>
              <a:rPr lang="de-DE" dirty="0" err="1"/>
              <a:t>compression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0445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GA">
      <a:dk1>
        <a:srgbClr val="000000"/>
      </a:dk1>
      <a:lt1>
        <a:srgbClr val="FFFFFF"/>
      </a:lt1>
      <a:dk2>
        <a:srgbClr val="E4003A"/>
      </a:dk2>
      <a:lt2>
        <a:srgbClr val="295FAA"/>
      </a:lt2>
      <a:accent1>
        <a:srgbClr val="DDDDDD"/>
      </a:accent1>
      <a:accent2>
        <a:srgbClr val="FFCC99"/>
      </a:accent2>
      <a:accent3>
        <a:srgbClr val="CCFFCC"/>
      </a:accent3>
      <a:accent4>
        <a:srgbClr val="FFFF99"/>
      </a:accent4>
      <a:accent5>
        <a:srgbClr val="CCECFF"/>
      </a:accent5>
      <a:accent6>
        <a:srgbClr val="FFCCFF"/>
      </a:accent6>
      <a:hlink>
        <a:srgbClr val="295FAA"/>
      </a:hlink>
      <a:folHlink>
        <a:srgbClr val="E4003A"/>
      </a:folHlink>
    </a:clrScheme>
    <a:fontScheme name="DGA">
      <a:majorFont>
        <a:latin typeface="TitilliumText22L"/>
        <a:ea typeface=""/>
        <a:cs typeface=""/>
      </a:majorFont>
      <a:minorFont>
        <a:latin typeface="TitilliumText22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F3857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1186</Words>
  <Application>Microsoft Office PowerPoint</Application>
  <PresentationFormat>Breitbild</PresentationFormat>
  <Paragraphs>159</Paragraphs>
  <Slides>18</Slides>
  <Notes>0</Notes>
  <HiddenSlides>1</HiddenSlides>
  <MMClips>3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TitilliumText22L</vt:lpstr>
      <vt:lpstr>Office Theme</vt:lpstr>
      <vt:lpstr>PowerPoint-Präsentation</vt:lpstr>
      <vt:lpstr>Conflict of interest:  Prof. Dr. med. habil. Thomas Scholbach together with his son ,  Prof. Dr. rer. nat. habil. Jakob Scholbach  created the PixelFlux technique and  4D-PixelFlux volume flow measurement technique.  His son is the owner of the company Chameleon Software. </vt:lpstr>
      <vt:lpstr>Vascular compressions – a female domain</vt:lpstr>
      <vt:lpstr>Multiple compressions are the rule, not the exception</vt:lpstr>
      <vt:lpstr>Increased lumbar lordosis and soft connective tissue – a typically female combination</vt:lpstr>
      <vt:lpstr>Women have flatter thoraces</vt:lpstr>
      <vt:lpstr>Women have a shallower pelvic inlet</vt:lpstr>
      <vt:lpstr>Women have more stretchy connective tissue </vt:lpstr>
      <vt:lpstr>Midline syndrome contains it all</vt:lpstr>
      <vt:lpstr>Midline syndrome contains it all</vt:lpstr>
      <vt:lpstr>How to evaluate potential VSC-patients?</vt:lpstr>
      <vt:lpstr>Diagnostic algorithm of vascular compressions  think globally not locally vessels form circles -  no dead end streets</vt:lpstr>
      <vt:lpstr>Internal iliac venous flow imbalance</vt:lpstr>
      <vt:lpstr>Left common iliac venous pressure gradient - unreliable</vt:lpstr>
      <vt:lpstr>Pelvic organ congestion measurement with PixelFlux©</vt:lpstr>
      <vt:lpstr>Renal parenchymal perfusion measurement with PixelFlux©  Tissue Perfusion Volume = velocity * perfused area [cm/s*(cm²perfused area/cm²ROI ] </vt:lpstr>
      <vt:lpstr>Gender equal medicine needs to understand</vt:lpstr>
      <vt:lpstr> Thank you for listening!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Semler_Grafik</dc:creator>
  <cp:lastModifiedBy>Thomas Scholbach</cp:lastModifiedBy>
  <cp:revision>63</cp:revision>
  <dcterms:created xsi:type="dcterms:W3CDTF">2022-09-20T09:01:42Z</dcterms:created>
  <dcterms:modified xsi:type="dcterms:W3CDTF">2026-08-13T06:23:19Z</dcterms:modified>
</cp:coreProperties>
</file>