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7" r:id="rId3"/>
    <p:sldId id="259" r:id="rId4"/>
  </p:sldIdLst>
  <p:sldSz cx="20574000" cy="36576000"/>
  <p:notesSz cx="6797675" cy="9926638"/>
  <p:defaultTextStyle>
    <a:defPPr>
      <a:defRPr lang="de-DE"/>
    </a:defPPr>
    <a:lvl1pPr algn="l" defTabSz="3656686" rtl="0" fontAlgn="base">
      <a:spcBef>
        <a:spcPct val="0"/>
      </a:spcBef>
      <a:spcAft>
        <a:spcPct val="0"/>
      </a:spcAft>
      <a:defRPr sz="7198" kern="1200">
        <a:solidFill>
          <a:schemeClr val="tx1"/>
        </a:solidFill>
        <a:latin typeface="Calibri" pitchFamily="34" charset="0"/>
        <a:ea typeface="+mn-ea"/>
        <a:cs typeface="Arial" charset="0"/>
      </a:defRPr>
    </a:lvl1pPr>
    <a:lvl2pPr marL="1828343" indent="-914171" algn="l" defTabSz="3656686" rtl="0" fontAlgn="base">
      <a:spcBef>
        <a:spcPct val="0"/>
      </a:spcBef>
      <a:spcAft>
        <a:spcPct val="0"/>
      </a:spcAft>
      <a:defRPr sz="7198" kern="1200">
        <a:solidFill>
          <a:schemeClr val="tx1"/>
        </a:solidFill>
        <a:latin typeface="Calibri" pitchFamily="34" charset="0"/>
        <a:ea typeface="+mn-ea"/>
        <a:cs typeface="Arial" charset="0"/>
      </a:defRPr>
    </a:lvl2pPr>
    <a:lvl3pPr marL="3656686" indent="-1828343" algn="l" defTabSz="3656686" rtl="0" fontAlgn="base">
      <a:spcBef>
        <a:spcPct val="0"/>
      </a:spcBef>
      <a:spcAft>
        <a:spcPct val="0"/>
      </a:spcAft>
      <a:defRPr sz="7198" kern="1200">
        <a:solidFill>
          <a:schemeClr val="tx1"/>
        </a:solidFill>
        <a:latin typeface="Calibri" pitchFamily="34" charset="0"/>
        <a:ea typeface="+mn-ea"/>
        <a:cs typeface="Arial" charset="0"/>
      </a:defRPr>
    </a:lvl3pPr>
    <a:lvl4pPr marL="5485028" indent="-2742514" algn="l" defTabSz="3656686" rtl="0" fontAlgn="base">
      <a:spcBef>
        <a:spcPct val="0"/>
      </a:spcBef>
      <a:spcAft>
        <a:spcPct val="0"/>
      </a:spcAft>
      <a:defRPr sz="7198" kern="1200">
        <a:solidFill>
          <a:schemeClr val="tx1"/>
        </a:solidFill>
        <a:latin typeface="Calibri" pitchFamily="34" charset="0"/>
        <a:ea typeface="+mn-ea"/>
        <a:cs typeface="Arial" charset="0"/>
      </a:defRPr>
    </a:lvl4pPr>
    <a:lvl5pPr marL="7313371" indent="-3656686" algn="l" defTabSz="3656686" rtl="0" fontAlgn="base">
      <a:spcBef>
        <a:spcPct val="0"/>
      </a:spcBef>
      <a:spcAft>
        <a:spcPct val="0"/>
      </a:spcAft>
      <a:defRPr sz="7198" kern="1200">
        <a:solidFill>
          <a:schemeClr val="tx1"/>
        </a:solidFill>
        <a:latin typeface="Calibri" pitchFamily="34" charset="0"/>
        <a:ea typeface="+mn-ea"/>
        <a:cs typeface="Arial" charset="0"/>
      </a:defRPr>
    </a:lvl5pPr>
    <a:lvl6pPr marL="4570857" algn="l" defTabSz="1828343" rtl="0" eaLnBrk="1" latinLnBrk="0" hangingPunct="1">
      <a:defRPr sz="7198" kern="1200">
        <a:solidFill>
          <a:schemeClr val="tx1"/>
        </a:solidFill>
        <a:latin typeface="Calibri" pitchFamily="34" charset="0"/>
        <a:ea typeface="+mn-ea"/>
        <a:cs typeface="Arial" charset="0"/>
      </a:defRPr>
    </a:lvl6pPr>
    <a:lvl7pPr marL="5485028" algn="l" defTabSz="1828343" rtl="0" eaLnBrk="1" latinLnBrk="0" hangingPunct="1">
      <a:defRPr sz="7198" kern="1200">
        <a:solidFill>
          <a:schemeClr val="tx1"/>
        </a:solidFill>
        <a:latin typeface="Calibri" pitchFamily="34" charset="0"/>
        <a:ea typeface="+mn-ea"/>
        <a:cs typeface="Arial" charset="0"/>
      </a:defRPr>
    </a:lvl7pPr>
    <a:lvl8pPr marL="6399200" algn="l" defTabSz="1828343" rtl="0" eaLnBrk="1" latinLnBrk="0" hangingPunct="1">
      <a:defRPr sz="7198" kern="1200">
        <a:solidFill>
          <a:schemeClr val="tx1"/>
        </a:solidFill>
        <a:latin typeface="Calibri" pitchFamily="34" charset="0"/>
        <a:ea typeface="+mn-ea"/>
        <a:cs typeface="Arial" charset="0"/>
      </a:defRPr>
    </a:lvl8pPr>
    <a:lvl9pPr marL="7313371" algn="l" defTabSz="1828343" rtl="0" eaLnBrk="1" latinLnBrk="0" hangingPunct="1">
      <a:defRPr sz="7198"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11520" userDrawn="1">
          <p15:clr>
            <a:srgbClr val="A4A3A4"/>
          </p15:clr>
        </p15:guide>
        <p15:guide id="2" pos="64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Karjalainen" initials="MK"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8D"/>
    <a:srgbClr val="E5342C"/>
    <a:srgbClr val="96A950"/>
    <a:srgbClr val="EB6909"/>
    <a:srgbClr val="E7AD21"/>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3"/>
  </p:normalViewPr>
  <p:slideViewPr>
    <p:cSldViewPr>
      <p:cViewPr varScale="1">
        <p:scale>
          <a:sx n="19" d="100"/>
          <a:sy n="19" d="100"/>
        </p:scale>
        <p:origin x="2778" y="108"/>
      </p:cViewPr>
      <p:guideLst>
        <p:guide orient="horz" pos="11520"/>
        <p:guide pos="64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6332"/>
          </a:xfrm>
          <a:prstGeom prst="rect">
            <a:avLst/>
          </a:prstGeom>
        </p:spPr>
        <p:txBody>
          <a:bodyPr vert="horz" lIns="91433" tIns="45717" rIns="91433" bIns="45717" rtlCol="0"/>
          <a:lstStyle>
            <a:lvl1pPr algn="l">
              <a:defRPr sz="1200"/>
            </a:lvl1pPr>
          </a:lstStyle>
          <a:p>
            <a:endParaRPr lang="de-DE"/>
          </a:p>
        </p:txBody>
      </p:sp>
      <p:sp>
        <p:nvSpPr>
          <p:cNvPr id="3" name="Datumsplatzhalter 2"/>
          <p:cNvSpPr>
            <a:spLocks noGrp="1"/>
          </p:cNvSpPr>
          <p:nvPr>
            <p:ph type="dt" idx="1"/>
          </p:nvPr>
        </p:nvSpPr>
        <p:spPr>
          <a:xfrm>
            <a:off x="3850444" y="0"/>
            <a:ext cx="2945659" cy="496332"/>
          </a:xfrm>
          <a:prstGeom prst="rect">
            <a:avLst/>
          </a:prstGeom>
        </p:spPr>
        <p:txBody>
          <a:bodyPr vert="horz" lIns="91433" tIns="45717" rIns="91433" bIns="45717" rtlCol="0"/>
          <a:lstStyle>
            <a:lvl1pPr algn="r">
              <a:defRPr sz="1200"/>
            </a:lvl1pPr>
          </a:lstStyle>
          <a:p>
            <a:fld id="{A92BBD12-B717-416D-8132-D388652C7559}" type="datetimeFigureOut">
              <a:rPr lang="de-DE" smtClean="0"/>
              <a:t>26.08.2026</a:t>
            </a:fld>
            <a:endParaRPr lang="de-DE"/>
          </a:p>
        </p:txBody>
      </p:sp>
      <p:sp>
        <p:nvSpPr>
          <p:cNvPr id="4" name="Folienbildplatzhalter 3"/>
          <p:cNvSpPr>
            <a:spLocks noGrp="1" noRot="1" noChangeAspect="1"/>
          </p:cNvSpPr>
          <p:nvPr>
            <p:ph type="sldImg" idx="2"/>
          </p:nvPr>
        </p:nvSpPr>
        <p:spPr>
          <a:xfrm>
            <a:off x="2351088" y="744538"/>
            <a:ext cx="2095500" cy="3722687"/>
          </a:xfrm>
          <a:prstGeom prst="rect">
            <a:avLst/>
          </a:prstGeom>
          <a:noFill/>
          <a:ln w="12700">
            <a:solidFill>
              <a:prstClr val="black"/>
            </a:solidFill>
          </a:ln>
        </p:spPr>
        <p:txBody>
          <a:bodyPr vert="horz" lIns="91433" tIns="45717" rIns="91433" bIns="45717" rtlCol="0" anchor="ctr"/>
          <a:lstStyle/>
          <a:p>
            <a:endParaRPr lang="de-DE"/>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33" tIns="45717" rIns="91433" bIns="45717"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28583"/>
            <a:ext cx="2945659" cy="496332"/>
          </a:xfrm>
          <a:prstGeom prst="rect">
            <a:avLst/>
          </a:prstGeom>
        </p:spPr>
        <p:txBody>
          <a:bodyPr vert="horz" lIns="91433" tIns="45717" rIns="91433" bIns="45717"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3"/>
            <a:ext cx="2945659" cy="496332"/>
          </a:xfrm>
          <a:prstGeom prst="rect">
            <a:avLst/>
          </a:prstGeom>
        </p:spPr>
        <p:txBody>
          <a:bodyPr vert="horz" lIns="91433" tIns="45717" rIns="91433" bIns="45717" rtlCol="0" anchor="b"/>
          <a:lstStyle>
            <a:lvl1pPr algn="r">
              <a:defRPr sz="1200"/>
            </a:lvl1pPr>
          </a:lstStyle>
          <a:p>
            <a:fld id="{6B7B78B9-69D5-4468-A0A3-659A2CB2473E}" type="slidenum">
              <a:rPr lang="de-DE" smtClean="0"/>
              <a:t>‹Nr.›</a:t>
            </a:fld>
            <a:endParaRPr lang="de-DE"/>
          </a:p>
        </p:txBody>
      </p:sp>
    </p:spTree>
    <p:extLst>
      <p:ext uri="{BB962C8B-B14F-4D97-AF65-F5344CB8AC3E}">
        <p14:creationId xmlns:p14="http://schemas.microsoft.com/office/powerpoint/2010/main" val="2476244438"/>
      </p:ext>
    </p:extLst>
  </p:cSld>
  <p:clrMap bg1="lt1" tx1="dk1" bg2="lt2" tx2="dk2" accent1="accent1" accent2="accent2" accent3="accent3" accent4="accent4" accent5="accent5" accent6="accent6" hlink="hlink" folHlink="folHlink"/>
  <p:notesStyle>
    <a:lvl1pPr marL="0" algn="l" defTabSz="1828343" rtl="0" eaLnBrk="1" latinLnBrk="0" hangingPunct="1">
      <a:defRPr sz="2399" kern="1200">
        <a:solidFill>
          <a:schemeClr val="tx1"/>
        </a:solidFill>
        <a:latin typeface="+mn-lt"/>
        <a:ea typeface="+mn-ea"/>
        <a:cs typeface="+mn-cs"/>
      </a:defRPr>
    </a:lvl1pPr>
    <a:lvl2pPr marL="914171" algn="l" defTabSz="1828343" rtl="0" eaLnBrk="1" latinLnBrk="0" hangingPunct="1">
      <a:defRPr sz="2399" kern="1200">
        <a:solidFill>
          <a:schemeClr val="tx1"/>
        </a:solidFill>
        <a:latin typeface="+mn-lt"/>
        <a:ea typeface="+mn-ea"/>
        <a:cs typeface="+mn-cs"/>
      </a:defRPr>
    </a:lvl2pPr>
    <a:lvl3pPr marL="1828343" algn="l" defTabSz="1828343" rtl="0" eaLnBrk="1" latinLnBrk="0" hangingPunct="1">
      <a:defRPr sz="2399" kern="1200">
        <a:solidFill>
          <a:schemeClr val="tx1"/>
        </a:solidFill>
        <a:latin typeface="+mn-lt"/>
        <a:ea typeface="+mn-ea"/>
        <a:cs typeface="+mn-cs"/>
      </a:defRPr>
    </a:lvl3pPr>
    <a:lvl4pPr marL="2742514" algn="l" defTabSz="1828343" rtl="0" eaLnBrk="1" latinLnBrk="0" hangingPunct="1">
      <a:defRPr sz="2399" kern="1200">
        <a:solidFill>
          <a:schemeClr val="tx1"/>
        </a:solidFill>
        <a:latin typeface="+mn-lt"/>
        <a:ea typeface="+mn-ea"/>
        <a:cs typeface="+mn-cs"/>
      </a:defRPr>
    </a:lvl4pPr>
    <a:lvl5pPr marL="3656686" algn="l" defTabSz="1828343" rtl="0" eaLnBrk="1" latinLnBrk="0" hangingPunct="1">
      <a:defRPr sz="2399" kern="1200">
        <a:solidFill>
          <a:schemeClr val="tx1"/>
        </a:solidFill>
        <a:latin typeface="+mn-lt"/>
        <a:ea typeface="+mn-ea"/>
        <a:cs typeface="+mn-cs"/>
      </a:defRPr>
    </a:lvl5pPr>
    <a:lvl6pPr marL="4570857" algn="l" defTabSz="1828343" rtl="0" eaLnBrk="1" latinLnBrk="0" hangingPunct="1">
      <a:defRPr sz="2399" kern="1200">
        <a:solidFill>
          <a:schemeClr val="tx1"/>
        </a:solidFill>
        <a:latin typeface="+mn-lt"/>
        <a:ea typeface="+mn-ea"/>
        <a:cs typeface="+mn-cs"/>
      </a:defRPr>
    </a:lvl6pPr>
    <a:lvl7pPr marL="5485028" algn="l" defTabSz="1828343" rtl="0" eaLnBrk="1" latinLnBrk="0" hangingPunct="1">
      <a:defRPr sz="2399" kern="1200">
        <a:solidFill>
          <a:schemeClr val="tx1"/>
        </a:solidFill>
        <a:latin typeface="+mn-lt"/>
        <a:ea typeface="+mn-ea"/>
        <a:cs typeface="+mn-cs"/>
      </a:defRPr>
    </a:lvl7pPr>
    <a:lvl8pPr marL="6399200" algn="l" defTabSz="1828343" rtl="0" eaLnBrk="1" latinLnBrk="0" hangingPunct="1">
      <a:defRPr sz="2399" kern="1200">
        <a:solidFill>
          <a:schemeClr val="tx1"/>
        </a:solidFill>
        <a:latin typeface="+mn-lt"/>
        <a:ea typeface="+mn-ea"/>
        <a:cs typeface="+mn-cs"/>
      </a:defRPr>
    </a:lvl8pPr>
    <a:lvl9pPr marL="7313371" algn="l" defTabSz="1828343" rtl="0" eaLnBrk="1" latinLnBrk="0" hangingPunct="1">
      <a:defRPr sz="23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351088" y="744538"/>
            <a:ext cx="2095500" cy="3722687"/>
          </a:xfrm>
        </p:spPr>
      </p:sp>
      <p:sp>
        <p:nvSpPr>
          <p:cNvPr id="3" name="Notizenplatzhalter 2"/>
          <p:cNvSpPr>
            <a:spLocks noGrp="1"/>
          </p:cNvSpPr>
          <p:nvPr>
            <p:ph type="body" idx="1"/>
          </p:nvPr>
        </p:nvSpPr>
        <p:spPr/>
        <p:txBody>
          <a:bodyPr/>
          <a:lstStyle/>
          <a:p>
            <a:pPr defTabSz="914330">
              <a:defRPr/>
            </a:pPr>
            <a:r>
              <a:rPr lang="de-DE" dirty="0"/>
              <a:t>Folie 1: Titel, Autoren, Affiliation, </a:t>
            </a:r>
            <a:r>
              <a:rPr lang="de-DE" dirty="0" err="1"/>
              <a:t>Disclosure</a:t>
            </a:r>
            <a:r>
              <a:rPr lang="de-DE" dirty="0"/>
              <a:t>-Informationen, </a:t>
            </a:r>
            <a:r>
              <a:rPr lang="de-DE" dirty="0" err="1"/>
              <a:t>Posternr</a:t>
            </a:r>
            <a:r>
              <a:rPr lang="de-DE" dirty="0"/>
              <a:t>.</a:t>
            </a:r>
          </a:p>
        </p:txBody>
      </p:sp>
      <p:sp>
        <p:nvSpPr>
          <p:cNvPr id="4" name="Foliennummernplatzhalter 3"/>
          <p:cNvSpPr>
            <a:spLocks noGrp="1"/>
          </p:cNvSpPr>
          <p:nvPr>
            <p:ph type="sldNum" sz="quarter" idx="10"/>
          </p:nvPr>
        </p:nvSpPr>
        <p:spPr/>
        <p:txBody>
          <a:bodyPr/>
          <a:lstStyle/>
          <a:p>
            <a:fld id="{6B7B78B9-69D5-4468-A0A3-659A2CB2473E}" type="slidenum">
              <a:rPr lang="de-DE" smtClean="0"/>
              <a:t>1</a:t>
            </a:fld>
            <a:endParaRPr lang="de-DE"/>
          </a:p>
        </p:txBody>
      </p:sp>
    </p:spTree>
    <p:extLst>
      <p:ext uri="{BB962C8B-B14F-4D97-AF65-F5344CB8AC3E}">
        <p14:creationId xmlns:p14="http://schemas.microsoft.com/office/powerpoint/2010/main" val="1034191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351088" y="744538"/>
            <a:ext cx="2095500" cy="3722687"/>
          </a:xfrm>
        </p:spPr>
      </p:sp>
      <p:sp>
        <p:nvSpPr>
          <p:cNvPr id="3" name="Notizenplatzhalter 2"/>
          <p:cNvSpPr>
            <a:spLocks noGrp="1"/>
          </p:cNvSpPr>
          <p:nvPr>
            <p:ph type="body" idx="1"/>
          </p:nvPr>
        </p:nvSpPr>
        <p:spPr/>
        <p:txBody>
          <a:bodyPr/>
          <a:lstStyle/>
          <a:p>
            <a:pPr defTabSz="914330">
              <a:defRPr/>
            </a:pPr>
            <a:r>
              <a:rPr lang="de-DE" dirty="0">
                <a:latin typeface="Arial" charset="0"/>
                <a:ea typeface="Arial" charset="0"/>
                <a:cs typeface="Arial" charset="0"/>
              </a:rPr>
              <a:t>Folie 2: Einleitung, </a:t>
            </a:r>
            <a:r>
              <a:rPr lang="de-DE" dirty="0" err="1">
                <a:latin typeface="Arial" charset="0"/>
                <a:ea typeface="Arial" charset="0"/>
                <a:cs typeface="Arial" charset="0"/>
              </a:rPr>
              <a:t>Einschlußkriterien</a:t>
            </a:r>
            <a:r>
              <a:rPr lang="de-DE" dirty="0">
                <a:latin typeface="Arial" charset="0"/>
                <a:ea typeface="Arial" charset="0"/>
                <a:cs typeface="Arial" charset="0"/>
              </a:rPr>
              <a:t> und Methoden, Ergebnisse</a:t>
            </a:r>
          </a:p>
        </p:txBody>
      </p:sp>
      <p:sp>
        <p:nvSpPr>
          <p:cNvPr id="4" name="Foliennummernplatzhalter 3"/>
          <p:cNvSpPr>
            <a:spLocks noGrp="1"/>
          </p:cNvSpPr>
          <p:nvPr>
            <p:ph type="sldNum" sz="quarter" idx="10"/>
          </p:nvPr>
        </p:nvSpPr>
        <p:spPr/>
        <p:txBody>
          <a:bodyPr/>
          <a:lstStyle/>
          <a:p>
            <a:fld id="{6B7B78B9-69D5-4468-A0A3-659A2CB2473E}" type="slidenum">
              <a:rPr lang="de-DE" smtClean="0"/>
              <a:t>2</a:t>
            </a:fld>
            <a:endParaRPr lang="de-DE"/>
          </a:p>
        </p:txBody>
      </p:sp>
    </p:spTree>
    <p:extLst>
      <p:ext uri="{BB962C8B-B14F-4D97-AF65-F5344CB8AC3E}">
        <p14:creationId xmlns:p14="http://schemas.microsoft.com/office/powerpoint/2010/main" val="492070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351088" y="744538"/>
            <a:ext cx="2095500" cy="3722687"/>
          </a:xfrm>
        </p:spPr>
      </p:sp>
      <p:sp>
        <p:nvSpPr>
          <p:cNvPr id="3" name="Notizenplatzhalter 2"/>
          <p:cNvSpPr>
            <a:spLocks noGrp="1"/>
          </p:cNvSpPr>
          <p:nvPr>
            <p:ph type="body" idx="1"/>
          </p:nvPr>
        </p:nvSpPr>
        <p:spPr/>
        <p:txBody>
          <a:bodyPr/>
          <a:lstStyle/>
          <a:p>
            <a:pPr defTabSz="914330">
              <a:defRPr/>
            </a:pPr>
            <a:r>
              <a:rPr lang="de-DE" dirty="0">
                <a:solidFill>
                  <a:srgbClr val="004E8D"/>
                </a:solidFill>
                <a:latin typeface="Arial"/>
                <a:cs typeface="Arial"/>
              </a:rPr>
              <a:t>Folie 3: Schlussfolgerung</a:t>
            </a:r>
            <a:endParaRPr lang="de-DE" dirty="0">
              <a:latin typeface="Arial" charset="0"/>
              <a:ea typeface="Arial" charset="0"/>
              <a:cs typeface="Arial" charset="0"/>
            </a:endParaRPr>
          </a:p>
        </p:txBody>
      </p:sp>
      <p:sp>
        <p:nvSpPr>
          <p:cNvPr id="4" name="Foliennummernplatzhalter 3"/>
          <p:cNvSpPr>
            <a:spLocks noGrp="1"/>
          </p:cNvSpPr>
          <p:nvPr>
            <p:ph type="sldNum" sz="quarter" idx="10"/>
          </p:nvPr>
        </p:nvSpPr>
        <p:spPr/>
        <p:txBody>
          <a:bodyPr/>
          <a:lstStyle/>
          <a:p>
            <a:fld id="{6B7B78B9-69D5-4468-A0A3-659A2CB2473E}" type="slidenum">
              <a:rPr lang="de-DE" smtClean="0"/>
              <a:t>3</a:t>
            </a:fld>
            <a:endParaRPr lang="de-DE"/>
          </a:p>
        </p:txBody>
      </p:sp>
    </p:spTree>
    <p:extLst>
      <p:ext uri="{BB962C8B-B14F-4D97-AF65-F5344CB8AC3E}">
        <p14:creationId xmlns:p14="http://schemas.microsoft.com/office/powerpoint/2010/main" val="1187176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543050" y="3670376"/>
            <a:ext cx="17487900" cy="6111945"/>
          </a:xfrm>
          <a:prstGeom prst="rect">
            <a:avLst/>
          </a:prstGeom>
        </p:spPr>
        <p:txBody>
          <a:bodyPr lIns="182917" tIns="91458" rIns="182917" bIns="91458"/>
          <a:lstStyle>
            <a:lvl1pPr>
              <a:defRPr/>
            </a:lvl1pPr>
          </a:lstStyle>
          <a:p>
            <a:r>
              <a:rPr lang="de-DE" dirty="0" err="1"/>
              <a:t>Postertitle</a:t>
            </a:r>
            <a:endParaRPr lang="de-DE" dirty="0"/>
          </a:p>
        </p:txBody>
      </p:sp>
      <p:sp>
        <p:nvSpPr>
          <p:cNvPr id="3" name="Untertitel 2"/>
          <p:cNvSpPr>
            <a:spLocks noGrp="1"/>
          </p:cNvSpPr>
          <p:nvPr>
            <p:ph type="subTitle" idx="1" hasCustomPrompt="1"/>
          </p:nvPr>
        </p:nvSpPr>
        <p:spPr>
          <a:xfrm>
            <a:off x="3086099" y="11303224"/>
            <a:ext cx="14401801" cy="20810312"/>
          </a:xfrm>
          <a:prstGeom prst="rect">
            <a:avLst/>
          </a:prstGeom>
        </p:spPr>
        <p:txBody>
          <a:bodyPr lIns="182917" tIns="91458" rIns="182917" bIns="91458"/>
          <a:lstStyle>
            <a:lvl1pPr marL="0" indent="0" algn="ctr">
              <a:buNone/>
              <a:defRPr>
                <a:solidFill>
                  <a:schemeClr val="tx1"/>
                </a:solidFill>
              </a:defRPr>
            </a:lvl1pPr>
            <a:lvl2pPr marL="914583" indent="0" algn="ctr">
              <a:buNone/>
              <a:defRPr>
                <a:solidFill>
                  <a:schemeClr val="tx1">
                    <a:tint val="75000"/>
                  </a:schemeClr>
                </a:solidFill>
              </a:defRPr>
            </a:lvl2pPr>
            <a:lvl3pPr marL="1829166" indent="0" algn="ctr">
              <a:buNone/>
              <a:defRPr>
                <a:solidFill>
                  <a:schemeClr val="tx1">
                    <a:tint val="75000"/>
                  </a:schemeClr>
                </a:solidFill>
              </a:defRPr>
            </a:lvl3pPr>
            <a:lvl4pPr marL="2743749" indent="0" algn="ctr">
              <a:buNone/>
              <a:defRPr>
                <a:solidFill>
                  <a:schemeClr val="tx1">
                    <a:tint val="75000"/>
                  </a:schemeClr>
                </a:solidFill>
              </a:defRPr>
            </a:lvl4pPr>
            <a:lvl5pPr marL="3658332" indent="0" algn="ctr">
              <a:buNone/>
              <a:defRPr>
                <a:solidFill>
                  <a:schemeClr val="tx1">
                    <a:tint val="75000"/>
                  </a:schemeClr>
                </a:solidFill>
              </a:defRPr>
            </a:lvl5pPr>
            <a:lvl6pPr marL="4572914" indent="0" algn="ctr">
              <a:buNone/>
              <a:defRPr>
                <a:solidFill>
                  <a:schemeClr val="tx1">
                    <a:tint val="75000"/>
                  </a:schemeClr>
                </a:solidFill>
              </a:defRPr>
            </a:lvl6pPr>
            <a:lvl7pPr marL="5487497" indent="0" algn="ctr">
              <a:buNone/>
              <a:defRPr>
                <a:solidFill>
                  <a:schemeClr val="tx1">
                    <a:tint val="75000"/>
                  </a:schemeClr>
                </a:solidFill>
              </a:defRPr>
            </a:lvl7pPr>
            <a:lvl8pPr marL="6402080" indent="0" algn="ctr">
              <a:buNone/>
              <a:defRPr>
                <a:solidFill>
                  <a:schemeClr val="tx1">
                    <a:tint val="75000"/>
                  </a:schemeClr>
                </a:solidFill>
              </a:defRPr>
            </a:lvl8pPr>
            <a:lvl9pPr marL="7316663" indent="0" algn="ctr">
              <a:buNone/>
              <a:defRPr>
                <a:solidFill>
                  <a:schemeClr val="tx1">
                    <a:tint val="75000"/>
                  </a:schemeClr>
                </a:solidFill>
              </a:defRPr>
            </a:lvl9pPr>
          </a:lstStyle>
          <a:p>
            <a:r>
              <a:rPr lang="de-DE" dirty="0" err="1"/>
              <a:t>Authors</a:t>
            </a:r>
            <a:r>
              <a:rPr lang="de-DE" dirty="0"/>
              <a:t>, Co-</a:t>
            </a:r>
            <a:r>
              <a:rPr lang="de-DE" dirty="0" err="1"/>
              <a:t>Authors</a:t>
            </a:r>
            <a:r>
              <a:rPr lang="de-DE" dirty="0"/>
              <a:t>, Institute, Town</a:t>
            </a:r>
          </a:p>
        </p:txBody>
      </p:sp>
      <p:sp>
        <p:nvSpPr>
          <p:cNvPr id="9" name="Textplatzhalter 8">
            <a:extLst>
              <a:ext uri="{FF2B5EF4-FFF2-40B4-BE49-F238E27FC236}">
                <a16:creationId xmlns:a16="http://schemas.microsoft.com/office/drawing/2014/main" id="{DB4BB468-6FDA-4C84-884E-9EF04D732E96}"/>
              </a:ext>
            </a:extLst>
          </p:cNvPr>
          <p:cNvSpPr>
            <a:spLocks noGrp="1"/>
          </p:cNvSpPr>
          <p:nvPr>
            <p:ph type="body" sz="quarter" idx="10" hasCustomPrompt="1"/>
          </p:nvPr>
        </p:nvSpPr>
        <p:spPr>
          <a:xfrm>
            <a:off x="1543050" y="1293813"/>
            <a:ext cx="17487900" cy="1728491"/>
          </a:xfrm>
          <a:prstGeom prst="rect">
            <a:avLst/>
          </a:prstGeom>
        </p:spPr>
        <p:txBody>
          <a:bodyPr/>
          <a:lstStyle>
            <a:lvl1pPr marL="0" indent="0" algn="ctr">
              <a:buNone/>
              <a:defRPr sz="8000"/>
            </a:lvl1pPr>
          </a:lstStyle>
          <a:p>
            <a:pPr lvl="0"/>
            <a:r>
              <a:rPr lang="de-DE" dirty="0"/>
              <a:t>Poster No.</a:t>
            </a:r>
          </a:p>
        </p:txBody>
      </p:sp>
    </p:spTree>
    <p:extLst>
      <p:ext uri="{BB962C8B-B14F-4D97-AF65-F5344CB8AC3E}">
        <p14:creationId xmlns:p14="http://schemas.microsoft.com/office/powerpoint/2010/main" val="734497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p:spTree>
      <p:nvGrpSpPr>
        <p:cNvPr id="1" name=""/>
        <p:cNvGrpSpPr/>
        <p:nvPr/>
      </p:nvGrpSpPr>
      <p:grpSpPr>
        <a:xfrm>
          <a:off x="0" y="0"/>
          <a:ext cx="0" cy="0"/>
          <a:chOff x="0" y="0"/>
          <a:chExt cx="0" cy="0"/>
        </a:xfrm>
      </p:grpSpPr>
      <p:sp>
        <p:nvSpPr>
          <p:cNvPr id="2" name="Titel 1"/>
          <p:cNvSpPr>
            <a:spLocks noGrp="1"/>
          </p:cNvSpPr>
          <p:nvPr>
            <p:ph type="title"/>
          </p:nvPr>
        </p:nvSpPr>
        <p:spPr>
          <a:xfrm>
            <a:off x="1028700" y="1464741"/>
            <a:ext cx="18516601" cy="2438383"/>
          </a:xfrm>
          <a:prstGeom prst="rect">
            <a:avLst/>
          </a:prstGeom>
        </p:spPr>
        <p:txBody>
          <a:bodyPr lIns="182917" tIns="91458" rIns="182917" bIns="91458"/>
          <a:lstStyle>
            <a:lvl1pPr>
              <a:defRPr baseline="0"/>
            </a:lvl1pPr>
          </a:lstStyle>
          <a:p>
            <a:endParaRPr lang="de-DE" dirty="0"/>
          </a:p>
        </p:txBody>
      </p:sp>
    </p:spTree>
    <p:extLst>
      <p:ext uri="{BB962C8B-B14F-4D97-AF65-F5344CB8AC3E}">
        <p14:creationId xmlns:p14="http://schemas.microsoft.com/office/powerpoint/2010/main" val="4029927470"/>
      </p:ext>
    </p:extLst>
  </p:cSld>
  <p:clrMapOvr>
    <a:masterClrMapping/>
  </p:clrMapOvr>
  <p:extLst>
    <p:ext uri="{DCECCB84-F9BA-43D5-87BE-67443E8EF086}">
      <p15:sldGuideLst xmlns:p15="http://schemas.microsoft.com/office/powerpoint/2012/main">
        <p15:guide id="1" orient="horz" pos="11520" userDrawn="1">
          <p15:clr>
            <a:srgbClr val="FBAE40"/>
          </p15:clr>
        </p15:guide>
        <p15:guide id="2" pos="64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28700" y="1464741"/>
            <a:ext cx="18516601" cy="2061619"/>
          </a:xfrm>
          <a:prstGeom prst="rect">
            <a:avLst/>
          </a:prstGeom>
        </p:spPr>
        <p:txBody>
          <a:bodyPr lIns="182917" tIns="91458" rIns="182917" bIns="91458"/>
          <a:lstStyle>
            <a:lvl1pPr>
              <a:defRPr baseline="0"/>
            </a:lvl1pPr>
          </a:lstStyle>
          <a:p>
            <a:r>
              <a:rPr lang="de-DE" dirty="0" err="1"/>
              <a:t>Conclusion</a:t>
            </a:r>
            <a:endParaRPr lang="de-DE" dirty="0"/>
          </a:p>
        </p:txBody>
      </p:sp>
    </p:spTree>
    <p:extLst>
      <p:ext uri="{BB962C8B-B14F-4D97-AF65-F5344CB8AC3E}">
        <p14:creationId xmlns:p14="http://schemas.microsoft.com/office/powerpoint/2010/main" val="2870376540"/>
      </p:ext>
    </p:extLst>
  </p:cSld>
  <p:clrMapOvr>
    <a:masterClrMapping/>
  </p:clrMapOvr>
  <p:extLst>
    <p:ext uri="{DCECCB84-F9BA-43D5-87BE-67443E8EF086}">
      <p15:sldGuideLst xmlns:p15="http://schemas.microsoft.com/office/powerpoint/2012/main">
        <p15:guide id="1" orient="horz" pos="11520" userDrawn="1">
          <p15:clr>
            <a:srgbClr val="FBAE40"/>
          </p15:clr>
        </p15:guide>
        <p15:guide id="2" pos="64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Textfeld 2"/>
          <p:cNvSpPr txBox="1">
            <a:spLocks noChangeArrowheads="1"/>
          </p:cNvSpPr>
          <p:nvPr userDrawn="1"/>
        </p:nvSpPr>
        <p:spPr bwMode="auto">
          <a:xfrm>
            <a:off x="648184" y="35317681"/>
            <a:ext cx="5751506"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Calibri" pitchFamily="34" charset="0"/>
              </a:defRPr>
            </a:lvl1pPr>
            <a:lvl2pPr marL="742950" indent="-285750">
              <a:defRPr sz="3600">
                <a:solidFill>
                  <a:schemeClr val="tx1"/>
                </a:solidFill>
                <a:latin typeface="Calibri" pitchFamily="34" charset="0"/>
              </a:defRPr>
            </a:lvl2pPr>
            <a:lvl3pPr marL="1143000" indent="-228600">
              <a:defRPr sz="3600">
                <a:solidFill>
                  <a:schemeClr val="tx1"/>
                </a:solidFill>
                <a:latin typeface="Calibri" pitchFamily="34" charset="0"/>
              </a:defRPr>
            </a:lvl3pPr>
            <a:lvl4pPr marL="1600200" indent="-228600">
              <a:defRPr sz="3600">
                <a:solidFill>
                  <a:schemeClr val="tx1"/>
                </a:solidFill>
                <a:latin typeface="Calibri" pitchFamily="34" charset="0"/>
              </a:defRPr>
            </a:lvl4pPr>
            <a:lvl5pPr marL="2057400" indent="-228600">
              <a:defRPr sz="3600">
                <a:solidFill>
                  <a:schemeClr val="tx1"/>
                </a:solidFill>
                <a:latin typeface="Calibri" pitchFamily="34" charset="0"/>
              </a:defRPr>
            </a:lvl5pPr>
            <a:lvl6pPr marL="2514600" indent="-228600" defTabSz="1828800" fontAlgn="base">
              <a:spcBef>
                <a:spcPct val="0"/>
              </a:spcBef>
              <a:spcAft>
                <a:spcPct val="0"/>
              </a:spcAft>
              <a:defRPr sz="3600">
                <a:solidFill>
                  <a:schemeClr val="tx1"/>
                </a:solidFill>
                <a:latin typeface="Calibri" pitchFamily="34" charset="0"/>
              </a:defRPr>
            </a:lvl6pPr>
            <a:lvl7pPr marL="2971800" indent="-228600" defTabSz="1828800" fontAlgn="base">
              <a:spcBef>
                <a:spcPct val="0"/>
              </a:spcBef>
              <a:spcAft>
                <a:spcPct val="0"/>
              </a:spcAft>
              <a:defRPr sz="3600">
                <a:solidFill>
                  <a:schemeClr val="tx1"/>
                </a:solidFill>
                <a:latin typeface="Calibri" pitchFamily="34" charset="0"/>
              </a:defRPr>
            </a:lvl7pPr>
            <a:lvl8pPr marL="3429000" indent="-228600" defTabSz="1828800" fontAlgn="base">
              <a:spcBef>
                <a:spcPct val="0"/>
              </a:spcBef>
              <a:spcAft>
                <a:spcPct val="0"/>
              </a:spcAft>
              <a:defRPr sz="3600">
                <a:solidFill>
                  <a:schemeClr val="tx1"/>
                </a:solidFill>
                <a:latin typeface="Calibri" pitchFamily="34" charset="0"/>
              </a:defRPr>
            </a:lvl8pPr>
            <a:lvl9pPr marL="3886200" indent="-228600" defTabSz="1828800" fontAlgn="base">
              <a:spcBef>
                <a:spcPct val="0"/>
              </a:spcBef>
              <a:spcAft>
                <a:spcPct val="0"/>
              </a:spcAft>
              <a:defRPr sz="3600">
                <a:solidFill>
                  <a:schemeClr val="tx1"/>
                </a:solidFill>
                <a:latin typeface="Calibri" pitchFamily="34" charset="0"/>
              </a:defRPr>
            </a:lvl9pPr>
          </a:lstStyle>
          <a:p>
            <a:r>
              <a:rPr lang="de-DE" altLang="de-DE" sz="1200" b="1" dirty="0">
                <a:solidFill>
                  <a:schemeClr val="bg1"/>
                </a:solidFill>
                <a:latin typeface="Arial" charset="0"/>
              </a:rPr>
              <a:t>11. Deutscher Allergiekongress 2016</a:t>
            </a:r>
            <a:r>
              <a:rPr lang="de-DE" altLang="de-DE" sz="1200" b="1" baseline="0" dirty="0">
                <a:solidFill>
                  <a:schemeClr val="bg1"/>
                </a:solidFill>
                <a:latin typeface="Arial" charset="0"/>
              </a:rPr>
              <a:t> </a:t>
            </a:r>
            <a:r>
              <a:rPr lang="de-DE" altLang="de-DE" sz="1200" b="1" dirty="0">
                <a:solidFill>
                  <a:schemeClr val="bg1"/>
                </a:solidFill>
                <a:latin typeface="Arial" charset="0"/>
              </a:rPr>
              <a:t>in Berlin</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82" r:id="rId3"/>
  </p:sldLayoutIdLst>
  <p:txStyles>
    <p:titleStyle>
      <a:lvl1pPr algn="ctr" defTabSz="1828800" rtl="0" fontAlgn="base">
        <a:spcBef>
          <a:spcPct val="0"/>
        </a:spcBef>
        <a:spcAft>
          <a:spcPct val="0"/>
        </a:spcAft>
        <a:defRPr sz="8800" kern="1200">
          <a:solidFill>
            <a:schemeClr val="tx1"/>
          </a:solidFill>
          <a:latin typeface="+mj-lt"/>
          <a:ea typeface="+mj-ea"/>
          <a:cs typeface="+mj-cs"/>
        </a:defRPr>
      </a:lvl1pPr>
      <a:lvl2pPr algn="ctr" defTabSz="1828800" rtl="0" fontAlgn="base">
        <a:spcBef>
          <a:spcPct val="0"/>
        </a:spcBef>
        <a:spcAft>
          <a:spcPct val="0"/>
        </a:spcAft>
        <a:defRPr sz="8800">
          <a:solidFill>
            <a:schemeClr val="tx1"/>
          </a:solidFill>
          <a:latin typeface="Calibri" pitchFamily="34" charset="0"/>
        </a:defRPr>
      </a:lvl2pPr>
      <a:lvl3pPr algn="ctr" defTabSz="1828800" rtl="0" fontAlgn="base">
        <a:spcBef>
          <a:spcPct val="0"/>
        </a:spcBef>
        <a:spcAft>
          <a:spcPct val="0"/>
        </a:spcAft>
        <a:defRPr sz="8800">
          <a:solidFill>
            <a:schemeClr val="tx1"/>
          </a:solidFill>
          <a:latin typeface="Calibri" pitchFamily="34" charset="0"/>
        </a:defRPr>
      </a:lvl3pPr>
      <a:lvl4pPr algn="ctr" defTabSz="1828800" rtl="0" fontAlgn="base">
        <a:spcBef>
          <a:spcPct val="0"/>
        </a:spcBef>
        <a:spcAft>
          <a:spcPct val="0"/>
        </a:spcAft>
        <a:defRPr sz="8800">
          <a:solidFill>
            <a:schemeClr val="tx1"/>
          </a:solidFill>
          <a:latin typeface="Calibri" pitchFamily="34" charset="0"/>
        </a:defRPr>
      </a:lvl4pPr>
      <a:lvl5pPr algn="ctr" defTabSz="1828800" rtl="0" fontAlgn="base">
        <a:spcBef>
          <a:spcPct val="0"/>
        </a:spcBef>
        <a:spcAft>
          <a:spcPct val="0"/>
        </a:spcAft>
        <a:defRPr sz="8800">
          <a:solidFill>
            <a:schemeClr val="tx1"/>
          </a:solidFill>
          <a:latin typeface="Calibri" pitchFamily="34" charset="0"/>
        </a:defRPr>
      </a:lvl5pPr>
      <a:lvl6pPr marL="457200" algn="ctr" defTabSz="1828800" rtl="0" fontAlgn="base">
        <a:spcBef>
          <a:spcPct val="0"/>
        </a:spcBef>
        <a:spcAft>
          <a:spcPct val="0"/>
        </a:spcAft>
        <a:defRPr sz="8800">
          <a:solidFill>
            <a:schemeClr val="tx1"/>
          </a:solidFill>
          <a:latin typeface="Calibri" pitchFamily="34" charset="0"/>
        </a:defRPr>
      </a:lvl6pPr>
      <a:lvl7pPr marL="914400" algn="ctr" defTabSz="1828800" rtl="0" fontAlgn="base">
        <a:spcBef>
          <a:spcPct val="0"/>
        </a:spcBef>
        <a:spcAft>
          <a:spcPct val="0"/>
        </a:spcAft>
        <a:defRPr sz="8800">
          <a:solidFill>
            <a:schemeClr val="tx1"/>
          </a:solidFill>
          <a:latin typeface="Calibri" pitchFamily="34" charset="0"/>
        </a:defRPr>
      </a:lvl7pPr>
      <a:lvl8pPr marL="1371600" algn="ctr" defTabSz="1828800" rtl="0" fontAlgn="base">
        <a:spcBef>
          <a:spcPct val="0"/>
        </a:spcBef>
        <a:spcAft>
          <a:spcPct val="0"/>
        </a:spcAft>
        <a:defRPr sz="8800">
          <a:solidFill>
            <a:schemeClr val="tx1"/>
          </a:solidFill>
          <a:latin typeface="Calibri" pitchFamily="34" charset="0"/>
        </a:defRPr>
      </a:lvl8pPr>
      <a:lvl9pPr marL="1828800" algn="ctr" defTabSz="1828800" rtl="0" fontAlgn="base">
        <a:spcBef>
          <a:spcPct val="0"/>
        </a:spcBef>
        <a:spcAft>
          <a:spcPct val="0"/>
        </a:spcAft>
        <a:defRPr sz="8800">
          <a:solidFill>
            <a:schemeClr val="tx1"/>
          </a:solidFill>
          <a:latin typeface="Calibri" pitchFamily="34" charset="0"/>
        </a:defRPr>
      </a:lvl9pPr>
    </p:titleStyle>
    <p:bodyStyle>
      <a:lvl1pPr marL="685800" indent="-685800" algn="l" defTabSz="1828800" rtl="0" fontAlgn="base">
        <a:spcBef>
          <a:spcPct val="20000"/>
        </a:spcBef>
        <a:spcAft>
          <a:spcPct val="0"/>
        </a:spcAft>
        <a:buFont typeface="Arial" charset="0"/>
        <a:buChar char="•"/>
        <a:defRPr sz="6400" kern="1200">
          <a:solidFill>
            <a:schemeClr val="tx1"/>
          </a:solidFill>
          <a:latin typeface="+mn-lt"/>
          <a:ea typeface="+mn-ea"/>
          <a:cs typeface="+mn-cs"/>
        </a:defRPr>
      </a:lvl1pPr>
      <a:lvl2pPr marL="1485900" indent="-571500" algn="l" defTabSz="1828800" rtl="0" fontAlgn="base">
        <a:spcBef>
          <a:spcPct val="20000"/>
        </a:spcBef>
        <a:spcAft>
          <a:spcPct val="0"/>
        </a:spcAft>
        <a:buFont typeface="Arial" charset="0"/>
        <a:buChar char="–"/>
        <a:defRPr sz="5600" kern="1200">
          <a:solidFill>
            <a:schemeClr val="tx1"/>
          </a:solidFill>
          <a:latin typeface="+mn-lt"/>
          <a:ea typeface="+mn-ea"/>
          <a:cs typeface="+mn-cs"/>
        </a:defRPr>
      </a:lvl2pPr>
      <a:lvl3pPr marL="2286000" indent="-457200" algn="l" defTabSz="1828800" rtl="0" fontAlgn="base">
        <a:spcBef>
          <a:spcPct val="20000"/>
        </a:spcBef>
        <a:spcAft>
          <a:spcPct val="0"/>
        </a:spcAft>
        <a:buFont typeface="Arial" charset="0"/>
        <a:buChar char="•"/>
        <a:defRPr sz="4800" kern="1200">
          <a:solidFill>
            <a:schemeClr val="tx1"/>
          </a:solidFill>
          <a:latin typeface="+mn-lt"/>
          <a:ea typeface="+mn-ea"/>
          <a:cs typeface="+mn-cs"/>
        </a:defRPr>
      </a:lvl3pPr>
      <a:lvl4pPr marL="3200400" indent="-457200" algn="l" defTabSz="1828800" rtl="0" fontAlgn="base">
        <a:spcBef>
          <a:spcPct val="20000"/>
        </a:spcBef>
        <a:spcAft>
          <a:spcPct val="0"/>
        </a:spcAft>
        <a:buFont typeface="Arial" charset="0"/>
        <a:buChar char="–"/>
        <a:defRPr sz="4000" kern="1200">
          <a:solidFill>
            <a:schemeClr val="tx1"/>
          </a:solidFill>
          <a:latin typeface="+mn-lt"/>
          <a:ea typeface="+mn-ea"/>
          <a:cs typeface="+mn-cs"/>
        </a:defRPr>
      </a:lvl4pPr>
      <a:lvl5pPr marL="4114800" indent="-457200" algn="l" defTabSz="1828800" rtl="0" fontAlgn="base">
        <a:spcBef>
          <a:spcPct val="20000"/>
        </a:spcBef>
        <a:spcAft>
          <a:spcPct val="0"/>
        </a:spcAft>
        <a:buFont typeface="Arial" charset="0"/>
        <a:buChar char="»"/>
        <a:defRPr sz="4000" kern="1200">
          <a:solidFill>
            <a:schemeClr val="tx1"/>
          </a:solidFill>
          <a:latin typeface="+mn-lt"/>
          <a:ea typeface="+mn-ea"/>
          <a:cs typeface="+mn-cs"/>
        </a:defRPr>
      </a:lvl5pPr>
      <a:lvl6pPr marL="5030206" indent="-457291" algn="l" defTabSz="1829166"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4789" indent="-457291" algn="l" defTabSz="1829166"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9372" indent="-457291" algn="l" defTabSz="1829166"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3954" indent="-457291" algn="l" defTabSz="1829166" rtl="0" eaLnBrk="1" latinLnBrk="0" hangingPunct="1">
        <a:spcBef>
          <a:spcPct val="20000"/>
        </a:spcBef>
        <a:buFont typeface="Arial" pitchFamily="34" charset="0"/>
        <a:buChar char="•"/>
        <a:defRPr sz="4000" kern="1200">
          <a:solidFill>
            <a:schemeClr val="tx1"/>
          </a:solidFill>
          <a:latin typeface="+mn-lt"/>
          <a:ea typeface="+mn-ea"/>
          <a:cs typeface="+mn-cs"/>
        </a:defRPr>
      </a:lvl9pPr>
    </p:bodyStyle>
    <p:otherStyle>
      <a:defPPr>
        <a:defRPr lang="de-DE"/>
      </a:defPPr>
      <a:lvl1pPr marL="0" algn="l" defTabSz="1829166" rtl="0" eaLnBrk="1" latinLnBrk="0" hangingPunct="1">
        <a:defRPr sz="3600" kern="1200">
          <a:solidFill>
            <a:schemeClr val="tx1"/>
          </a:solidFill>
          <a:latin typeface="+mn-lt"/>
          <a:ea typeface="+mn-ea"/>
          <a:cs typeface="+mn-cs"/>
        </a:defRPr>
      </a:lvl1pPr>
      <a:lvl2pPr marL="914583" algn="l" defTabSz="1829166" rtl="0" eaLnBrk="1" latinLnBrk="0" hangingPunct="1">
        <a:defRPr sz="3600" kern="1200">
          <a:solidFill>
            <a:schemeClr val="tx1"/>
          </a:solidFill>
          <a:latin typeface="+mn-lt"/>
          <a:ea typeface="+mn-ea"/>
          <a:cs typeface="+mn-cs"/>
        </a:defRPr>
      </a:lvl2pPr>
      <a:lvl3pPr marL="1829166" algn="l" defTabSz="1829166" rtl="0" eaLnBrk="1" latinLnBrk="0" hangingPunct="1">
        <a:defRPr sz="3600" kern="1200">
          <a:solidFill>
            <a:schemeClr val="tx1"/>
          </a:solidFill>
          <a:latin typeface="+mn-lt"/>
          <a:ea typeface="+mn-ea"/>
          <a:cs typeface="+mn-cs"/>
        </a:defRPr>
      </a:lvl3pPr>
      <a:lvl4pPr marL="2743749" algn="l" defTabSz="1829166" rtl="0" eaLnBrk="1" latinLnBrk="0" hangingPunct="1">
        <a:defRPr sz="3600" kern="1200">
          <a:solidFill>
            <a:schemeClr val="tx1"/>
          </a:solidFill>
          <a:latin typeface="+mn-lt"/>
          <a:ea typeface="+mn-ea"/>
          <a:cs typeface="+mn-cs"/>
        </a:defRPr>
      </a:lvl4pPr>
      <a:lvl5pPr marL="3658332" algn="l" defTabSz="1829166" rtl="0" eaLnBrk="1" latinLnBrk="0" hangingPunct="1">
        <a:defRPr sz="3600" kern="1200">
          <a:solidFill>
            <a:schemeClr val="tx1"/>
          </a:solidFill>
          <a:latin typeface="+mn-lt"/>
          <a:ea typeface="+mn-ea"/>
          <a:cs typeface="+mn-cs"/>
        </a:defRPr>
      </a:lvl5pPr>
      <a:lvl6pPr marL="4572914" algn="l" defTabSz="1829166" rtl="0" eaLnBrk="1" latinLnBrk="0" hangingPunct="1">
        <a:defRPr sz="3600" kern="1200">
          <a:solidFill>
            <a:schemeClr val="tx1"/>
          </a:solidFill>
          <a:latin typeface="+mn-lt"/>
          <a:ea typeface="+mn-ea"/>
          <a:cs typeface="+mn-cs"/>
        </a:defRPr>
      </a:lvl6pPr>
      <a:lvl7pPr marL="5487497" algn="l" defTabSz="1829166" rtl="0" eaLnBrk="1" latinLnBrk="0" hangingPunct="1">
        <a:defRPr sz="3600" kern="1200">
          <a:solidFill>
            <a:schemeClr val="tx1"/>
          </a:solidFill>
          <a:latin typeface="+mn-lt"/>
          <a:ea typeface="+mn-ea"/>
          <a:cs typeface="+mn-cs"/>
        </a:defRPr>
      </a:lvl7pPr>
      <a:lvl8pPr marL="6402080" algn="l" defTabSz="1829166" rtl="0" eaLnBrk="1" latinLnBrk="0" hangingPunct="1">
        <a:defRPr sz="3600" kern="1200">
          <a:solidFill>
            <a:schemeClr val="tx1"/>
          </a:solidFill>
          <a:latin typeface="+mn-lt"/>
          <a:ea typeface="+mn-ea"/>
          <a:cs typeface="+mn-cs"/>
        </a:defRPr>
      </a:lvl8pPr>
      <a:lvl9pPr marL="7316663" algn="l" defTabSz="182916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20" userDrawn="1">
          <p15:clr>
            <a:srgbClr val="F26B43"/>
          </p15:clr>
        </p15:guide>
        <p15:guide id="2" pos="64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scholbach.d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hameleon-software.de/" TargetMode="External"/></Relationships>
</file>

<file path=ppt/slides/_rels/slide2.xml.rels><?xml version="1.0" encoding="UTF-8" standalone="yes"?>
<Relationships xmlns="http://schemas.openxmlformats.org/package/2006/relationships"><Relationship Id="rId8" Type="http://schemas.openxmlformats.org/officeDocument/2006/relationships/package" Target="../embeddings/Microsoft_Excel_Worksheet.xlsx"/><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F7CC3FD-D4B4-480F-A914-560CB9B86A2B}"/>
              </a:ext>
            </a:extLst>
          </p:cNvPr>
          <p:cNvSpPr>
            <a:spLocks noGrp="1"/>
          </p:cNvSpPr>
          <p:nvPr>
            <p:ph type="ctrTitle"/>
          </p:nvPr>
        </p:nvSpPr>
        <p:spPr/>
        <p:txBody>
          <a:bodyPr/>
          <a:lstStyle/>
          <a:p>
            <a:r>
              <a:rPr lang="de-DE" dirty="0" err="1"/>
              <a:t>Towards</a:t>
            </a:r>
            <a:r>
              <a:rPr lang="de-DE" dirty="0"/>
              <a:t> a </a:t>
            </a:r>
            <a:r>
              <a:rPr lang="de-DE" dirty="0" err="1"/>
              <a:t>paradigm</a:t>
            </a:r>
            <a:r>
              <a:rPr lang="de-DE" dirty="0"/>
              <a:t> shift in </a:t>
            </a:r>
            <a:r>
              <a:rPr lang="de-DE" dirty="0" err="1"/>
              <a:t>diagnosing</a:t>
            </a:r>
            <a:r>
              <a:rPr lang="de-DE" dirty="0"/>
              <a:t> </a:t>
            </a:r>
            <a:r>
              <a:rPr lang="de-DE" dirty="0" err="1"/>
              <a:t>venous</a:t>
            </a:r>
            <a:r>
              <a:rPr lang="de-DE" dirty="0"/>
              <a:t> </a:t>
            </a:r>
            <a:r>
              <a:rPr lang="de-DE" dirty="0" err="1"/>
              <a:t>compression</a:t>
            </a:r>
            <a:r>
              <a:rPr lang="de-DE" dirty="0"/>
              <a:t> </a:t>
            </a:r>
            <a:r>
              <a:rPr lang="de-DE" dirty="0" err="1"/>
              <a:t>syndromes</a:t>
            </a:r>
            <a:endParaRPr lang="de-DE" dirty="0"/>
          </a:p>
        </p:txBody>
      </p:sp>
      <p:sp>
        <p:nvSpPr>
          <p:cNvPr id="11" name="Untertitel 10">
            <a:extLst>
              <a:ext uri="{FF2B5EF4-FFF2-40B4-BE49-F238E27FC236}">
                <a16:creationId xmlns:a16="http://schemas.microsoft.com/office/drawing/2014/main" id="{66577CF5-9511-48FC-BC59-55E25BDA7E9A}"/>
              </a:ext>
            </a:extLst>
          </p:cNvPr>
          <p:cNvSpPr>
            <a:spLocks noGrp="1"/>
          </p:cNvSpPr>
          <p:nvPr>
            <p:ph type="subTitle" idx="1"/>
          </p:nvPr>
        </p:nvSpPr>
        <p:spPr/>
        <p:txBody>
          <a:bodyPr/>
          <a:lstStyle/>
          <a:p>
            <a:r>
              <a:rPr lang="de-DE" sz="6600" b="1" dirty="0"/>
              <a:t>Thomas Scholbach  -  Leipzig </a:t>
            </a:r>
          </a:p>
          <a:p>
            <a:r>
              <a:rPr lang="en-US" sz="6600" b="1" dirty="0"/>
              <a:t>Practice for functional ultrasound  </a:t>
            </a:r>
            <a:r>
              <a:rPr lang="en-US" sz="6600" b="1" dirty="0">
                <a:hlinkClick r:id="rId3"/>
              </a:rPr>
              <a:t>www.scholbach.de</a:t>
            </a:r>
            <a:endParaRPr lang="en-US" sz="6600" b="1" dirty="0"/>
          </a:p>
          <a:p>
            <a:endParaRPr lang="en-US" sz="6600" b="1" dirty="0"/>
          </a:p>
          <a:p>
            <a:r>
              <a:rPr lang="en-US" sz="6600" dirty="0"/>
              <a:t>Conflict of interest:</a:t>
            </a:r>
            <a:br>
              <a:rPr lang="en-US" sz="6600" dirty="0"/>
            </a:br>
            <a:br>
              <a:rPr lang="de-DE" sz="6600" dirty="0"/>
            </a:br>
            <a:r>
              <a:rPr lang="en-US" sz="6600" dirty="0"/>
              <a:t>Prof. Dr. med. habil. Thomas Scholbach together with his son , </a:t>
            </a:r>
            <a:br>
              <a:rPr lang="en-US" sz="6600" dirty="0"/>
            </a:br>
            <a:r>
              <a:rPr lang="en-US" sz="6600" dirty="0"/>
              <a:t>Prof. Dr. </a:t>
            </a:r>
            <a:r>
              <a:rPr lang="en-US" sz="6600" dirty="0" err="1"/>
              <a:t>rer</a:t>
            </a:r>
            <a:r>
              <a:rPr lang="en-US" sz="6600" dirty="0"/>
              <a:t>. nat. habil. Jakob Scholbach </a:t>
            </a:r>
            <a:br>
              <a:rPr lang="en-US" sz="6600" dirty="0"/>
            </a:br>
            <a:r>
              <a:rPr lang="en-US" sz="6600" dirty="0"/>
              <a:t>created the PixelFlux technique and </a:t>
            </a:r>
            <a:br>
              <a:rPr lang="en-US" sz="6600" dirty="0"/>
            </a:br>
            <a:r>
              <a:rPr lang="en-US" sz="6600" dirty="0"/>
              <a:t>4D-PixelFlux volume flow measurement technique. </a:t>
            </a:r>
            <a:br>
              <a:rPr lang="en-US" sz="6600" dirty="0"/>
            </a:br>
            <a:r>
              <a:rPr lang="en-US" sz="6600" dirty="0"/>
              <a:t>His son is the owner of the company Chameleon Software</a:t>
            </a:r>
          </a:p>
          <a:p>
            <a:r>
              <a:rPr lang="en-US" sz="6600" b="1" dirty="0">
                <a:hlinkClick r:id="rId4"/>
              </a:rPr>
              <a:t>www.chameleon-software.de</a:t>
            </a:r>
            <a:r>
              <a:rPr lang="en-US" sz="6600" b="1" dirty="0"/>
              <a:t> </a:t>
            </a:r>
            <a:br>
              <a:rPr lang="de-DE" sz="6600" dirty="0"/>
            </a:br>
            <a:endParaRPr lang="de-DE" sz="6600" b="1" dirty="0"/>
          </a:p>
          <a:p>
            <a:endParaRPr lang="de-DE" dirty="0"/>
          </a:p>
        </p:txBody>
      </p:sp>
      <p:sp>
        <p:nvSpPr>
          <p:cNvPr id="12" name="Textplatzhalter 11">
            <a:extLst>
              <a:ext uri="{FF2B5EF4-FFF2-40B4-BE49-F238E27FC236}">
                <a16:creationId xmlns:a16="http://schemas.microsoft.com/office/drawing/2014/main" id="{EA906E04-AD45-4DAB-B919-BF516ADA2B82}"/>
              </a:ext>
            </a:extLst>
          </p:cNvPr>
          <p:cNvSpPr>
            <a:spLocks noGrp="1"/>
          </p:cNvSpPr>
          <p:nvPr>
            <p:ph type="body" sz="quarter" idx="10"/>
          </p:nvPr>
        </p:nvSpPr>
        <p:spPr/>
        <p:txBody>
          <a:bodyPr/>
          <a:lstStyle/>
          <a:p>
            <a:r>
              <a:rPr lang="de-DE" dirty="0"/>
              <a:t>A-162</a:t>
            </a:r>
          </a:p>
        </p:txBody>
      </p:sp>
    </p:spTree>
    <p:extLst>
      <p:ext uri="{BB962C8B-B14F-4D97-AF65-F5344CB8AC3E}">
        <p14:creationId xmlns:p14="http://schemas.microsoft.com/office/powerpoint/2010/main" val="3007898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0EF754FE-CAAB-E5FA-BFB3-00F5D90DEC95}"/>
              </a:ext>
            </a:extLst>
          </p:cNvPr>
          <p:cNvSpPr txBox="1"/>
          <p:nvPr/>
        </p:nvSpPr>
        <p:spPr>
          <a:xfrm>
            <a:off x="1173378" y="1833220"/>
            <a:ext cx="6521997" cy="5324535"/>
          </a:xfrm>
          <a:prstGeom prst="rect">
            <a:avLst/>
          </a:prstGeom>
          <a:solidFill>
            <a:schemeClr val="bg1"/>
          </a:solidFill>
        </p:spPr>
        <p:txBody>
          <a:bodyPr wrap="square" rtlCol="0">
            <a:spAutoFit/>
          </a:bodyPr>
          <a:lstStyle/>
          <a:p>
            <a:r>
              <a:rPr lang="de-DE" sz="3200" dirty="0"/>
              <a:t>1. </a:t>
            </a:r>
            <a:r>
              <a:rPr lang="de-DE" sz="3200" b="1" dirty="0"/>
              <a:t>rare</a:t>
            </a:r>
            <a:br>
              <a:rPr lang="de-DE" sz="3200" dirty="0"/>
            </a:br>
            <a:r>
              <a:rPr lang="de-DE" sz="2000" dirty="0"/>
              <a:t>„Nutcracker“-;May-Thurner-; Dunbar-; Wilkie-syndrome</a:t>
            </a:r>
            <a:br>
              <a:rPr lang="de-DE" sz="3200" dirty="0"/>
            </a:br>
            <a:r>
              <a:rPr lang="de-DE" sz="3200" dirty="0"/>
              <a:t>2. </a:t>
            </a:r>
            <a:r>
              <a:rPr lang="de-DE" sz="3200" b="1" dirty="0" err="1"/>
              <a:t>single</a:t>
            </a:r>
            <a:r>
              <a:rPr lang="de-DE" sz="3200" b="1" dirty="0"/>
              <a:t> </a:t>
            </a:r>
            <a:r>
              <a:rPr lang="de-DE" sz="3200" b="1" dirty="0" err="1"/>
              <a:t>entities</a:t>
            </a:r>
            <a:br>
              <a:rPr lang="de-DE" sz="3200" dirty="0"/>
            </a:br>
            <a:r>
              <a:rPr lang="de-DE" sz="3200" dirty="0"/>
              <a:t>3. </a:t>
            </a:r>
            <a:r>
              <a:rPr lang="de-DE" sz="3200" b="1" dirty="0" err="1"/>
              <a:t>circumscribed</a:t>
            </a:r>
            <a:br>
              <a:rPr lang="de-DE" sz="3200" dirty="0"/>
            </a:br>
            <a:r>
              <a:rPr lang="de-DE" sz="3200" dirty="0"/>
              <a:t>4. </a:t>
            </a:r>
            <a:r>
              <a:rPr lang="de-DE" sz="3200" b="1" dirty="0" err="1"/>
              <a:t>characteristic</a:t>
            </a:r>
            <a:r>
              <a:rPr lang="de-DE" sz="3200" dirty="0"/>
              <a:t> </a:t>
            </a:r>
            <a:r>
              <a:rPr lang="de-DE" sz="3200" dirty="0" err="1"/>
              <a:t>symptoms</a:t>
            </a:r>
            <a:endParaRPr lang="de-DE" sz="3200" dirty="0"/>
          </a:p>
          <a:p>
            <a:r>
              <a:rPr lang="de-DE" sz="3200" dirty="0"/>
              <a:t>5. </a:t>
            </a:r>
            <a:r>
              <a:rPr lang="de-DE" sz="3200" b="1" dirty="0" err="1"/>
              <a:t>threshold</a:t>
            </a:r>
            <a:r>
              <a:rPr lang="de-DE" sz="3200" b="1" dirty="0"/>
              <a:t> </a:t>
            </a:r>
            <a:r>
              <a:rPr lang="de-DE" sz="3200" b="1" dirty="0" err="1"/>
              <a:t>values</a:t>
            </a:r>
            <a:r>
              <a:rPr lang="de-DE" sz="3200" b="1" dirty="0"/>
              <a:t> </a:t>
            </a:r>
            <a:r>
              <a:rPr lang="de-DE" sz="3200" dirty="0"/>
              <a:t>(</a:t>
            </a:r>
            <a:r>
              <a:rPr lang="de-DE" sz="3200" dirty="0" err="1"/>
              <a:t>size</a:t>
            </a:r>
            <a:r>
              <a:rPr lang="de-DE" sz="3200" dirty="0"/>
              <a:t>, </a:t>
            </a:r>
            <a:r>
              <a:rPr lang="de-DE" sz="3200" dirty="0" err="1"/>
              <a:t>flow</a:t>
            </a:r>
            <a:r>
              <a:rPr lang="de-DE" sz="3200" dirty="0"/>
              <a:t> </a:t>
            </a:r>
            <a:r>
              <a:rPr lang="de-DE" sz="3200" dirty="0" err="1"/>
              <a:t>velocities</a:t>
            </a:r>
            <a:r>
              <a:rPr lang="de-DE" sz="3200" dirty="0"/>
              <a:t>) </a:t>
            </a:r>
            <a:r>
              <a:rPr lang="de-DE" sz="3200" dirty="0" err="1"/>
              <a:t>define</a:t>
            </a:r>
            <a:r>
              <a:rPr lang="de-DE" sz="3200" dirty="0"/>
              <a:t> the </a:t>
            </a:r>
            <a:r>
              <a:rPr lang="de-DE" sz="3200" dirty="0" err="1"/>
              <a:t>diagnosis</a:t>
            </a:r>
            <a:endParaRPr lang="de-DE" sz="3200" dirty="0"/>
          </a:p>
          <a:p>
            <a:r>
              <a:rPr lang="de-DE" sz="3200" dirty="0"/>
              <a:t>6. </a:t>
            </a:r>
            <a:r>
              <a:rPr lang="de-DE" sz="3200" b="1" dirty="0" err="1"/>
              <a:t>morphology</a:t>
            </a:r>
            <a:r>
              <a:rPr lang="de-DE" sz="3200" b="1" dirty="0"/>
              <a:t> + </a:t>
            </a:r>
            <a:r>
              <a:rPr lang="de-DE" sz="3200" b="1" dirty="0" err="1"/>
              <a:t>local</a:t>
            </a:r>
            <a:r>
              <a:rPr lang="de-DE" sz="3200" b="1" dirty="0"/>
              <a:t> </a:t>
            </a:r>
            <a:r>
              <a:rPr lang="de-DE" sz="3200" b="1" dirty="0" err="1"/>
              <a:t>symptoms</a:t>
            </a:r>
            <a:r>
              <a:rPr lang="de-DE" sz="3200" b="1" dirty="0"/>
              <a:t> </a:t>
            </a:r>
            <a:r>
              <a:rPr lang="de-DE" sz="3200" dirty="0" err="1"/>
              <a:t>create</a:t>
            </a:r>
            <a:r>
              <a:rPr lang="de-DE" sz="3200" dirty="0"/>
              <a:t> a </a:t>
            </a:r>
            <a:r>
              <a:rPr lang="de-DE" sz="3200" dirty="0" err="1"/>
              <a:t>diagnosis</a:t>
            </a:r>
            <a:r>
              <a:rPr lang="de-DE" sz="3200" dirty="0"/>
              <a:t> of VCS</a:t>
            </a:r>
          </a:p>
          <a:p>
            <a:r>
              <a:rPr lang="de-DE" sz="3200" dirty="0"/>
              <a:t>7. Examination </a:t>
            </a:r>
            <a:r>
              <a:rPr lang="de-DE" sz="3200" b="1" dirty="0"/>
              <a:t>in lying </a:t>
            </a:r>
            <a:r>
              <a:rPr lang="de-DE" sz="3200" b="1" dirty="0" err="1"/>
              <a:t>posture</a:t>
            </a:r>
            <a:br>
              <a:rPr lang="de-DE" sz="3200" dirty="0"/>
            </a:br>
            <a:endParaRPr lang="de-DE" sz="3200" dirty="0"/>
          </a:p>
        </p:txBody>
      </p:sp>
      <p:sp>
        <p:nvSpPr>
          <p:cNvPr id="5" name="Textfeld 4">
            <a:extLst>
              <a:ext uri="{FF2B5EF4-FFF2-40B4-BE49-F238E27FC236}">
                <a16:creationId xmlns:a16="http://schemas.microsoft.com/office/drawing/2014/main" id="{449ED377-99F3-2D8D-F6C2-32AB48F38EE7}"/>
              </a:ext>
            </a:extLst>
          </p:cNvPr>
          <p:cNvSpPr txBox="1"/>
          <p:nvPr/>
        </p:nvSpPr>
        <p:spPr>
          <a:xfrm>
            <a:off x="8716798" y="2039827"/>
            <a:ext cx="11478166" cy="4524315"/>
          </a:xfrm>
          <a:prstGeom prst="rect">
            <a:avLst/>
          </a:prstGeom>
          <a:solidFill>
            <a:schemeClr val="bg1"/>
          </a:solidFill>
        </p:spPr>
        <p:txBody>
          <a:bodyPr wrap="square" rtlCol="0">
            <a:spAutoFit/>
          </a:bodyPr>
          <a:lstStyle/>
          <a:p>
            <a:pPr marL="742950" indent="-742950" algn="l">
              <a:buFont typeface="+mj-lt"/>
              <a:buAutoNum type="arabicPeriod"/>
            </a:pPr>
            <a:r>
              <a:rPr lang="de-DE" sz="3200" b="1" dirty="0"/>
              <a:t>Frequent : 1502 </a:t>
            </a:r>
            <a:r>
              <a:rPr lang="de-DE" sz="3200" b="1" dirty="0" err="1"/>
              <a:t>patients</a:t>
            </a:r>
            <a:r>
              <a:rPr lang="de-DE" sz="3200" b="1" dirty="0"/>
              <a:t> </a:t>
            </a:r>
            <a:r>
              <a:rPr lang="de-DE" sz="3200" b="1" dirty="0" err="1"/>
              <a:t>from</a:t>
            </a:r>
            <a:r>
              <a:rPr lang="de-DE" sz="3200" b="1" dirty="0"/>
              <a:t> 2020-2026  90% </a:t>
            </a:r>
            <a:r>
              <a:rPr lang="de-DE" sz="3200" b="1" dirty="0" err="1"/>
              <a:t>f</a:t>
            </a:r>
            <a:r>
              <a:rPr lang="de-DE" sz="3200" b="1" dirty="0" err="1">
                <a:ea typeface="Calibri" panose="020F0502020204030204" pitchFamily="34" charset="0"/>
                <a:cs typeface="Calibri" panose="020F0502020204030204" pitchFamily="34" charset="0"/>
              </a:rPr>
              <a:t>emale</a:t>
            </a:r>
            <a:endParaRPr lang="de-DE" sz="3200" dirty="0">
              <a:ea typeface="Calibri" panose="020F0502020204030204" pitchFamily="34" charset="0"/>
              <a:cs typeface="Calibri" panose="020F0502020204030204" pitchFamily="34" charset="0"/>
            </a:endParaRPr>
          </a:p>
          <a:p>
            <a:pPr marL="742950" indent="-742950" algn="l">
              <a:buFont typeface="+mj-lt"/>
              <a:buAutoNum type="arabicPeriod"/>
            </a:pPr>
            <a:r>
              <a:rPr lang="de-DE" sz="3200" b="1" dirty="0">
                <a:ea typeface="Calibri" panose="020F0502020204030204" pitchFamily="34" charset="0"/>
                <a:cs typeface="Calibri" panose="020F0502020204030204" pitchFamily="34" charset="0"/>
              </a:rPr>
              <a:t>Multiple </a:t>
            </a:r>
          </a:p>
          <a:p>
            <a:pPr marL="742950" indent="-742950" algn="l">
              <a:buFont typeface="+mj-lt"/>
              <a:buAutoNum type="arabicPeriod"/>
            </a:pPr>
            <a:r>
              <a:rPr lang="de-DE" sz="3200" b="1" dirty="0" err="1">
                <a:ea typeface="Calibri" panose="020F0502020204030204" pitchFamily="34" charset="0"/>
                <a:cs typeface="Calibri" panose="020F0502020204030204" pitchFamily="34" charset="0"/>
              </a:rPr>
              <a:t>Developing</a:t>
            </a:r>
            <a:r>
              <a:rPr lang="de-DE" sz="3200" b="1" dirty="0">
                <a:ea typeface="Calibri" panose="020F0502020204030204" pitchFamily="34" charset="0"/>
                <a:cs typeface="Calibri" panose="020F0502020204030204" pitchFamily="34" charset="0"/>
              </a:rPr>
              <a:t> </a:t>
            </a:r>
            <a:r>
              <a:rPr lang="de-DE" sz="3200" dirty="0">
                <a:ea typeface="Calibri" panose="020F0502020204030204" pitchFamily="34" charset="0"/>
                <a:cs typeface="Calibri" panose="020F0502020204030204" pitchFamily="34" charset="0"/>
              </a:rPr>
              <a:t>– </a:t>
            </a:r>
            <a:r>
              <a:rPr lang="de-DE" sz="3200" dirty="0" err="1">
                <a:ea typeface="Calibri" panose="020F0502020204030204" pitchFamily="34" charset="0"/>
                <a:cs typeface="Calibri" panose="020F0502020204030204" pitchFamily="34" charset="0"/>
              </a:rPr>
              <a:t>starting</a:t>
            </a:r>
            <a:r>
              <a:rPr lang="de-DE" sz="3200" dirty="0">
                <a:ea typeface="Calibri" panose="020F0502020204030204" pitchFamily="34" charset="0"/>
                <a:cs typeface="Calibri" panose="020F0502020204030204" pitchFamily="34" charset="0"/>
              </a:rPr>
              <a:t> in </a:t>
            </a:r>
            <a:r>
              <a:rPr lang="de-DE" sz="3200" dirty="0" err="1">
                <a:ea typeface="Calibri" panose="020F0502020204030204" pitchFamily="34" charset="0"/>
                <a:cs typeface="Calibri" panose="020F0502020204030204" pitchFamily="34" charset="0"/>
              </a:rPr>
              <a:t>pubertal</a:t>
            </a:r>
            <a:r>
              <a:rPr lang="de-DE" sz="3200" dirty="0">
                <a:ea typeface="Calibri" panose="020F0502020204030204" pitchFamily="34" charset="0"/>
                <a:cs typeface="Calibri" panose="020F0502020204030204" pitchFamily="34" charset="0"/>
              </a:rPr>
              <a:t> </a:t>
            </a:r>
            <a:r>
              <a:rPr lang="de-DE" sz="3200" dirty="0" err="1">
                <a:ea typeface="Calibri" panose="020F0502020204030204" pitchFamily="34" charset="0"/>
                <a:cs typeface="Calibri" panose="020F0502020204030204" pitchFamily="34" charset="0"/>
              </a:rPr>
              <a:t>growth</a:t>
            </a:r>
            <a:r>
              <a:rPr lang="de-DE" sz="3200" dirty="0">
                <a:ea typeface="Calibri" panose="020F0502020204030204" pitchFamily="34" charset="0"/>
                <a:cs typeface="Calibri" panose="020F0502020204030204" pitchFamily="34" charset="0"/>
              </a:rPr>
              <a:t> spurt</a:t>
            </a:r>
          </a:p>
          <a:p>
            <a:pPr marL="742950" indent="-742950" algn="l">
              <a:buFont typeface="+mj-lt"/>
              <a:buAutoNum type="arabicPeriod"/>
            </a:pPr>
            <a:r>
              <a:rPr lang="de-DE" sz="3200" dirty="0" err="1">
                <a:ea typeface="Calibri" panose="020F0502020204030204" pitchFamily="34" charset="0"/>
                <a:cs typeface="Calibri" panose="020F0502020204030204" pitchFamily="34" charset="0"/>
              </a:rPr>
              <a:t>Devastating</a:t>
            </a:r>
            <a:r>
              <a:rPr lang="de-DE" sz="3200" dirty="0">
                <a:ea typeface="Calibri" panose="020F0502020204030204" pitchFamily="34" charset="0"/>
                <a:cs typeface="Calibri" panose="020F0502020204030204" pitchFamily="34" charset="0"/>
              </a:rPr>
              <a:t> – </a:t>
            </a:r>
            <a:r>
              <a:rPr lang="de-DE" sz="3200" b="1" dirty="0" err="1">
                <a:ea typeface="Calibri" panose="020F0502020204030204" pitchFamily="34" charset="0"/>
                <a:cs typeface="Calibri" panose="020F0502020204030204" pitchFamily="34" charset="0"/>
              </a:rPr>
              <a:t>starving</a:t>
            </a:r>
            <a:r>
              <a:rPr lang="de-DE" sz="3200" dirty="0">
                <a:ea typeface="Calibri" panose="020F0502020204030204" pitchFamily="34" charset="0"/>
                <a:cs typeface="Calibri" panose="020F0502020204030204" pitchFamily="34" charset="0"/>
              </a:rPr>
              <a:t>, extreme </a:t>
            </a:r>
            <a:r>
              <a:rPr lang="de-DE" sz="3200" b="1" dirty="0" err="1">
                <a:ea typeface="Calibri" panose="020F0502020204030204" pitchFamily="34" charset="0"/>
                <a:cs typeface="Calibri" panose="020F0502020204030204" pitchFamily="34" charset="0"/>
              </a:rPr>
              <a:t>pain</a:t>
            </a:r>
            <a:r>
              <a:rPr lang="de-DE" sz="3200" dirty="0">
                <a:ea typeface="Calibri" panose="020F0502020204030204" pitchFamily="34" charset="0"/>
                <a:cs typeface="Calibri" panose="020F0502020204030204" pitchFamily="34" charset="0"/>
              </a:rPr>
              <a:t> </a:t>
            </a:r>
            <a:r>
              <a:rPr lang="de-DE" sz="3200" dirty="0" err="1">
                <a:ea typeface="Calibri" panose="020F0502020204030204" pitchFamily="34" charset="0"/>
                <a:cs typeface="Calibri" panose="020F0502020204030204" pitchFamily="34" charset="0"/>
              </a:rPr>
              <a:t>leads</a:t>
            </a:r>
            <a:r>
              <a:rPr lang="de-DE" sz="3200" dirty="0">
                <a:ea typeface="Calibri" panose="020F0502020204030204" pitchFamily="34" charset="0"/>
                <a:cs typeface="Calibri" panose="020F0502020204030204" pitchFamily="34" charset="0"/>
              </a:rPr>
              <a:t> to </a:t>
            </a:r>
            <a:r>
              <a:rPr lang="de-DE" sz="3200" dirty="0" err="1">
                <a:ea typeface="Calibri" panose="020F0502020204030204" pitchFamily="34" charset="0"/>
                <a:cs typeface="Calibri" panose="020F0502020204030204" pitchFamily="34" charset="0"/>
              </a:rPr>
              <a:t>suicides</a:t>
            </a:r>
            <a:endParaRPr lang="de-DE" sz="3200" dirty="0">
              <a:ea typeface="Calibri" panose="020F0502020204030204" pitchFamily="34" charset="0"/>
              <a:cs typeface="Calibri" panose="020F0502020204030204" pitchFamily="34" charset="0"/>
            </a:endParaRPr>
          </a:p>
          <a:p>
            <a:pPr marL="742950" indent="-742950" algn="l">
              <a:buFont typeface="+mj-lt"/>
              <a:buAutoNum type="arabicPeriod"/>
            </a:pPr>
            <a:r>
              <a:rPr lang="de-DE" sz="3200" dirty="0" err="1">
                <a:ea typeface="Calibri" panose="020F0502020204030204" pitchFamily="34" charset="0"/>
                <a:cs typeface="Calibri" panose="020F0502020204030204" pitchFamily="34" charset="0"/>
              </a:rPr>
              <a:t>Somatic</a:t>
            </a:r>
            <a:r>
              <a:rPr lang="de-DE" sz="3200" dirty="0">
                <a:ea typeface="Calibri" panose="020F0502020204030204" pitchFamily="34" charset="0"/>
                <a:cs typeface="Calibri" panose="020F0502020204030204" pitchFamily="34" charset="0"/>
              </a:rPr>
              <a:t> – </a:t>
            </a:r>
            <a:r>
              <a:rPr lang="de-DE" sz="3200" b="1" dirty="0">
                <a:ea typeface="Calibri" panose="020F0502020204030204" pitchFamily="34" charset="0"/>
                <a:cs typeface="Calibri" panose="020F0502020204030204" pitchFamily="34" charset="0"/>
              </a:rPr>
              <a:t>not psychogen</a:t>
            </a:r>
          </a:p>
          <a:p>
            <a:pPr marL="742950" indent="-742950" algn="l">
              <a:buFont typeface="+mj-lt"/>
              <a:buAutoNum type="arabicPeriod"/>
            </a:pPr>
            <a:r>
              <a:rPr lang="de-DE" sz="3200" b="1" dirty="0" err="1">
                <a:ea typeface="Calibri" panose="020F0502020204030204" pitchFamily="34" charset="0"/>
                <a:cs typeface="Calibri" panose="020F0502020204030204" pitchFamily="34" charset="0"/>
              </a:rPr>
              <a:t>Holistic</a:t>
            </a:r>
            <a:r>
              <a:rPr lang="de-DE" sz="3200" b="1" dirty="0">
                <a:ea typeface="Calibri" panose="020F0502020204030204" pitchFamily="34" charset="0"/>
                <a:cs typeface="Calibri" panose="020F0502020204030204" pitchFamily="34" charset="0"/>
              </a:rPr>
              <a:t> </a:t>
            </a:r>
            <a:r>
              <a:rPr lang="de-DE" sz="3200" dirty="0">
                <a:ea typeface="Calibri" panose="020F0502020204030204" pitchFamily="34" charset="0"/>
                <a:cs typeface="Calibri" panose="020F0502020204030204" pitchFamily="34" charset="0"/>
              </a:rPr>
              <a:t>– </a:t>
            </a:r>
            <a:r>
              <a:rPr lang="de-DE" sz="3200" dirty="0" err="1">
                <a:ea typeface="Calibri" panose="020F0502020204030204" pitchFamily="34" charset="0"/>
                <a:cs typeface="Calibri" panose="020F0502020204030204" pitchFamily="34" charset="0"/>
              </a:rPr>
              <a:t>affecting</a:t>
            </a:r>
            <a:r>
              <a:rPr lang="de-DE" sz="3200" dirty="0">
                <a:ea typeface="Calibri" panose="020F0502020204030204" pitchFamily="34" charset="0"/>
                <a:cs typeface="Calibri" panose="020F0502020204030204" pitchFamily="34" charset="0"/>
              </a:rPr>
              <a:t> </a:t>
            </a:r>
            <a:r>
              <a:rPr lang="de-DE" sz="3200" dirty="0" err="1">
                <a:ea typeface="Calibri" panose="020F0502020204030204" pitchFamily="34" charset="0"/>
                <a:cs typeface="Calibri" panose="020F0502020204030204" pitchFamily="34" charset="0"/>
              </a:rPr>
              <a:t>from</a:t>
            </a:r>
            <a:r>
              <a:rPr lang="de-DE" sz="3200" dirty="0">
                <a:ea typeface="Calibri" panose="020F0502020204030204" pitchFamily="34" charset="0"/>
                <a:cs typeface="Calibri" panose="020F0502020204030204" pitchFamily="34" charset="0"/>
              </a:rPr>
              <a:t> </a:t>
            </a:r>
            <a:r>
              <a:rPr lang="de-DE" sz="3200" dirty="0" err="1">
                <a:ea typeface="Calibri" panose="020F0502020204030204" pitchFamily="34" charset="0"/>
                <a:cs typeface="Calibri" panose="020F0502020204030204" pitchFamily="34" charset="0"/>
              </a:rPr>
              <a:t>head</a:t>
            </a:r>
            <a:r>
              <a:rPr lang="de-DE" sz="3200" dirty="0">
                <a:ea typeface="Calibri" panose="020F0502020204030204" pitchFamily="34" charset="0"/>
                <a:cs typeface="Calibri" panose="020F0502020204030204" pitchFamily="34" charset="0"/>
              </a:rPr>
              <a:t> to </a:t>
            </a:r>
            <a:r>
              <a:rPr lang="de-DE" sz="3200" dirty="0" err="1">
                <a:ea typeface="Calibri" panose="020F0502020204030204" pitchFamily="34" charset="0"/>
                <a:cs typeface="Calibri" panose="020F0502020204030204" pitchFamily="34" charset="0"/>
              </a:rPr>
              <a:t>toe</a:t>
            </a:r>
            <a:endParaRPr lang="de-DE" sz="3200" dirty="0">
              <a:ea typeface="Calibri" panose="020F0502020204030204" pitchFamily="34" charset="0"/>
              <a:cs typeface="Calibri" panose="020F0502020204030204" pitchFamily="34" charset="0"/>
            </a:endParaRPr>
          </a:p>
          <a:p>
            <a:pPr marL="742950" indent="-742950" algn="l">
              <a:buFont typeface="+mj-lt"/>
              <a:buAutoNum type="arabicPeriod"/>
            </a:pPr>
            <a:r>
              <a:rPr lang="de-DE" sz="3200" dirty="0" err="1">
                <a:ea typeface="Calibri" panose="020F0502020204030204" pitchFamily="34" charset="0"/>
                <a:cs typeface="Calibri" panose="020F0502020204030204" pitchFamily="34" charset="0"/>
              </a:rPr>
              <a:t>Overlapping</a:t>
            </a:r>
            <a:r>
              <a:rPr lang="de-DE" sz="3200" dirty="0">
                <a:ea typeface="Calibri" panose="020F0502020204030204" pitchFamily="34" charset="0"/>
                <a:cs typeface="Calibri" panose="020F0502020204030204" pitchFamily="34" charset="0"/>
              </a:rPr>
              <a:t>  - </a:t>
            </a:r>
            <a:r>
              <a:rPr lang="de-DE" sz="3200" dirty="0" err="1">
                <a:ea typeface="Calibri" panose="020F0502020204030204" pitchFamily="34" charset="0"/>
                <a:cs typeface="Calibri" panose="020F0502020204030204" pitchFamily="34" charset="0"/>
              </a:rPr>
              <a:t>connected</a:t>
            </a:r>
            <a:r>
              <a:rPr lang="de-DE" sz="3200" dirty="0">
                <a:ea typeface="Calibri" panose="020F0502020204030204" pitchFamily="34" charset="0"/>
                <a:cs typeface="Calibri" panose="020F0502020204030204" pitchFamily="34" charset="0"/>
              </a:rPr>
              <a:t> by </a:t>
            </a:r>
            <a:r>
              <a:rPr lang="de-DE" sz="3200" b="1" dirty="0" err="1">
                <a:ea typeface="Calibri" panose="020F0502020204030204" pitchFamily="34" charset="0"/>
                <a:cs typeface="Calibri" panose="020F0502020204030204" pitchFamily="34" charset="0"/>
              </a:rPr>
              <a:t>collaterals</a:t>
            </a:r>
            <a:r>
              <a:rPr lang="de-DE" sz="3200" dirty="0">
                <a:ea typeface="Calibri" panose="020F0502020204030204" pitchFamily="34" charset="0"/>
                <a:cs typeface="Calibri" panose="020F0502020204030204" pitchFamily="34" charset="0"/>
              </a:rPr>
              <a:t>, </a:t>
            </a:r>
            <a:r>
              <a:rPr lang="de-DE" sz="3200" dirty="0" err="1">
                <a:ea typeface="Calibri" panose="020F0502020204030204" pitchFamily="34" charset="0"/>
                <a:cs typeface="Calibri" panose="020F0502020204030204" pitchFamily="34" charset="0"/>
              </a:rPr>
              <a:t>clustering</a:t>
            </a:r>
            <a:r>
              <a:rPr lang="de-DE" sz="3200" dirty="0">
                <a:ea typeface="Calibri" panose="020F0502020204030204" pitchFamily="34" charset="0"/>
                <a:cs typeface="Calibri" panose="020F0502020204030204" pitchFamily="34" charset="0"/>
              </a:rPr>
              <a:t> at the </a:t>
            </a:r>
            <a:r>
              <a:rPr lang="de-DE" sz="3200" b="1" dirty="0" err="1">
                <a:ea typeface="Calibri" panose="020F0502020204030204" pitchFamily="34" charset="0"/>
                <a:cs typeface="Calibri" panose="020F0502020204030204" pitchFamily="34" charset="0"/>
              </a:rPr>
              <a:t>midline</a:t>
            </a:r>
            <a:endParaRPr lang="de-DE" sz="3200" b="1" dirty="0">
              <a:ea typeface="Calibri" panose="020F0502020204030204" pitchFamily="34" charset="0"/>
              <a:cs typeface="Calibri" panose="020F0502020204030204" pitchFamily="34" charset="0"/>
            </a:endParaRPr>
          </a:p>
          <a:p>
            <a:pPr marL="742950" indent="-742950" algn="l">
              <a:buFont typeface="+mj-lt"/>
              <a:buAutoNum type="arabicPeriod"/>
            </a:pPr>
            <a:r>
              <a:rPr lang="de-DE" sz="3200" dirty="0" err="1">
                <a:ea typeface="Calibri" panose="020F0502020204030204" pitchFamily="34" charset="0"/>
                <a:cs typeface="Calibri" panose="020F0502020204030204" pitchFamily="34" charset="0"/>
              </a:rPr>
              <a:t>parts</a:t>
            </a:r>
            <a:r>
              <a:rPr lang="de-DE" sz="3200" dirty="0">
                <a:ea typeface="Calibri" panose="020F0502020204030204" pitchFamily="34" charset="0"/>
                <a:cs typeface="Calibri" panose="020F0502020204030204" pitchFamily="34" charset="0"/>
              </a:rPr>
              <a:t> of a </a:t>
            </a:r>
            <a:r>
              <a:rPr lang="de-DE" sz="3200" b="1" dirty="0" err="1">
                <a:ea typeface="Calibri" panose="020F0502020204030204" pitchFamily="34" charset="0"/>
                <a:cs typeface="Calibri" panose="020F0502020204030204" pitchFamily="34" charset="0"/>
              </a:rPr>
              <a:t>midline</a:t>
            </a:r>
            <a:r>
              <a:rPr lang="de-DE" sz="3200" b="1" dirty="0">
                <a:ea typeface="Calibri" panose="020F0502020204030204" pitchFamily="34" charset="0"/>
                <a:cs typeface="Calibri" panose="020F0502020204030204" pitchFamily="34" charset="0"/>
              </a:rPr>
              <a:t> </a:t>
            </a:r>
            <a:r>
              <a:rPr lang="de-DE" sz="3200" dirty="0" err="1">
                <a:ea typeface="Calibri" panose="020F0502020204030204" pitchFamily="34" charset="0"/>
                <a:cs typeface="Calibri" panose="020F0502020204030204" pitchFamily="34" charset="0"/>
              </a:rPr>
              <a:t>syndrome</a:t>
            </a:r>
            <a:r>
              <a:rPr lang="de-DE" sz="3200" dirty="0">
                <a:ea typeface="Calibri" panose="020F0502020204030204" pitchFamily="34" charset="0"/>
                <a:cs typeface="Calibri" panose="020F0502020204030204" pitchFamily="34" charset="0"/>
              </a:rPr>
              <a:t> – </a:t>
            </a:r>
            <a:r>
              <a:rPr lang="de-DE" sz="3200" dirty="0" err="1">
                <a:ea typeface="Calibri" panose="020F0502020204030204" pitchFamily="34" charset="0"/>
                <a:cs typeface="Calibri" panose="020F0502020204030204" pitchFamily="34" charset="0"/>
              </a:rPr>
              <a:t>lordotic</a:t>
            </a:r>
            <a:r>
              <a:rPr lang="de-DE" sz="3200" dirty="0">
                <a:ea typeface="Calibri" panose="020F0502020204030204" pitchFamily="34" charset="0"/>
                <a:cs typeface="Calibri" panose="020F0502020204030204" pitchFamily="34" charset="0"/>
              </a:rPr>
              <a:t> </a:t>
            </a:r>
            <a:r>
              <a:rPr lang="de-DE" sz="3200" dirty="0" err="1">
                <a:ea typeface="Calibri" panose="020F0502020204030204" pitchFamily="34" charset="0"/>
                <a:cs typeface="Calibri" panose="020F0502020204030204" pitchFamily="34" charset="0"/>
              </a:rPr>
              <a:t>compression</a:t>
            </a:r>
            <a:endParaRPr lang="de-DE" sz="3200" dirty="0">
              <a:ea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C6A5F47A-275B-74D7-6741-023E9646E459}"/>
              </a:ext>
            </a:extLst>
          </p:cNvPr>
          <p:cNvPicPr>
            <a:picLocks noChangeAspect="1"/>
          </p:cNvPicPr>
          <p:nvPr/>
        </p:nvPicPr>
        <p:blipFill>
          <a:blip r:embed="rId3"/>
          <a:stretch>
            <a:fillRect/>
          </a:stretch>
        </p:blipFill>
        <p:spPr>
          <a:xfrm>
            <a:off x="10801991" y="20576414"/>
            <a:ext cx="9121460" cy="4625037"/>
          </a:xfrm>
          <a:prstGeom prst="rect">
            <a:avLst/>
          </a:prstGeom>
        </p:spPr>
      </p:pic>
      <p:pic>
        <p:nvPicPr>
          <p:cNvPr id="7" name="Grafik 6">
            <a:extLst>
              <a:ext uri="{FF2B5EF4-FFF2-40B4-BE49-F238E27FC236}">
                <a16:creationId xmlns:a16="http://schemas.microsoft.com/office/drawing/2014/main" id="{35E37BE3-3BDB-5640-6000-032F23A3450D}"/>
              </a:ext>
            </a:extLst>
          </p:cNvPr>
          <p:cNvPicPr>
            <a:picLocks noChangeAspect="1"/>
          </p:cNvPicPr>
          <p:nvPr/>
        </p:nvPicPr>
        <p:blipFill>
          <a:blip r:embed="rId4"/>
          <a:stretch>
            <a:fillRect/>
          </a:stretch>
        </p:blipFill>
        <p:spPr>
          <a:xfrm>
            <a:off x="10905240" y="15423266"/>
            <a:ext cx="8914963" cy="4696981"/>
          </a:xfrm>
          <a:prstGeom prst="rect">
            <a:avLst/>
          </a:prstGeom>
        </p:spPr>
      </p:pic>
      <p:pic>
        <p:nvPicPr>
          <p:cNvPr id="10" name="Grafik 9">
            <a:extLst>
              <a:ext uri="{FF2B5EF4-FFF2-40B4-BE49-F238E27FC236}">
                <a16:creationId xmlns:a16="http://schemas.microsoft.com/office/drawing/2014/main" id="{A00FDF4C-EF80-5A5F-B0D3-2D607447F6A9}"/>
              </a:ext>
            </a:extLst>
          </p:cNvPr>
          <p:cNvPicPr>
            <a:picLocks noChangeAspect="1"/>
          </p:cNvPicPr>
          <p:nvPr/>
        </p:nvPicPr>
        <p:blipFill>
          <a:blip r:embed="rId5"/>
          <a:stretch>
            <a:fillRect/>
          </a:stretch>
        </p:blipFill>
        <p:spPr>
          <a:xfrm>
            <a:off x="11046874" y="10400946"/>
            <a:ext cx="8631694" cy="4585869"/>
          </a:xfrm>
          <a:prstGeom prst="rect">
            <a:avLst/>
          </a:prstGeom>
        </p:spPr>
      </p:pic>
      <p:pic>
        <p:nvPicPr>
          <p:cNvPr id="16" name="Grafik 15">
            <a:extLst>
              <a:ext uri="{FF2B5EF4-FFF2-40B4-BE49-F238E27FC236}">
                <a16:creationId xmlns:a16="http://schemas.microsoft.com/office/drawing/2014/main" id="{1E19BA88-024D-BCA9-5C8D-D2887B84E4DC}"/>
              </a:ext>
            </a:extLst>
          </p:cNvPr>
          <p:cNvPicPr>
            <a:picLocks noChangeAspect="1"/>
          </p:cNvPicPr>
          <p:nvPr/>
        </p:nvPicPr>
        <p:blipFill>
          <a:blip r:embed="rId6"/>
          <a:stretch>
            <a:fillRect/>
          </a:stretch>
        </p:blipFill>
        <p:spPr>
          <a:xfrm>
            <a:off x="1273228" y="10131392"/>
            <a:ext cx="9130986" cy="5096586"/>
          </a:xfrm>
          <a:prstGeom prst="rect">
            <a:avLst/>
          </a:prstGeom>
        </p:spPr>
      </p:pic>
      <p:sp>
        <p:nvSpPr>
          <p:cNvPr id="18" name="Textfeld 17">
            <a:extLst>
              <a:ext uri="{FF2B5EF4-FFF2-40B4-BE49-F238E27FC236}">
                <a16:creationId xmlns:a16="http://schemas.microsoft.com/office/drawing/2014/main" id="{FFB7DE1D-9F97-4B2F-2F43-531A2365EAF1}"/>
              </a:ext>
            </a:extLst>
          </p:cNvPr>
          <p:cNvSpPr txBox="1"/>
          <p:nvPr/>
        </p:nvSpPr>
        <p:spPr>
          <a:xfrm>
            <a:off x="10949594" y="9264843"/>
            <a:ext cx="8826254" cy="1077218"/>
          </a:xfrm>
          <a:prstGeom prst="rect">
            <a:avLst/>
          </a:prstGeom>
          <a:solidFill>
            <a:schemeClr val="bg1"/>
          </a:solidFill>
        </p:spPr>
        <p:txBody>
          <a:bodyPr wrap="square" rtlCol="0">
            <a:spAutoFit/>
          </a:bodyPr>
          <a:lstStyle/>
          <a:p>
            <a:r>
              <a:rPr lang="en-US" sz="3200" b="1" dirty="0"/>
              <a:t>All compressions belong together</a:t>
            </a:r>
          </a:p>
          <a:p>
            <a:r>
              <a:rPr lang="en-US" sz="3200" b="1" dirty="0"/>
              <a:t>Lordosis is the driver of all vascular compressions</a:t>
            </a:r>
            <a:endParaRPr lang="de-DE" sz="3200" b="1" dirty="0">
              <a:ea typeface="Calibri" panose="020F0502020204030204" pitchFamily="34" charset="0"/>
              <a:cs typeface="Calibri" panose="020F0502020204030204" pitchFamily="34" charset="0"/>
            </a:endParaRPr>
          </a:p>
        </p:txBody>
      </p:sp>
      <p:pic>
        <p:nvPicPr>
          <p:cNvPr id="20" name="Grafik 19">
            <a:extLst>
              <a:ext uri="{FF2B5EF4-FFF2-40B4-BE49-F238E27FC236}">
                <a16:creationId xmlns:a16="http://schemas.microsoft.com/office/drawing/2014/main" id="{7BE5A2C8-F309-4F57-CB79-3183C83F8D37}"/>
              </a:ext>
            </a:extLst>
          </p:cNvPr>
          <p:cNvPicPr>
            <a:picLocks noChangeAspect="1"/>
          </p:cNvPicPr>
          <p:nvPr/>
        </p:nvPicPr>
        <p:blipFill>
          <a:blip r:embed="rId7"/>
          <a:stretch>
            <a:fillRect/>
          </a:stretch>
        </p:blipFill>
        <p:spPr>
          <a:xfrm>
            <a:off x="11812015" y="25951210"/>
            <a:ext cx="6856528" cy="3513837"/>
          </a:xfrm>
          <a:prstGeom prst="rect">
            <a:avLst/>
          </a:prstGeom>
        </p:spPr>
      </p:pic>
      <p:sp>
        <p:nvSpPr>
          <p:cNvPr id="24" name="Textfeld 23">
            <a:extLst>
              <a:ext uri="{FF2B5EF4-FFF2-40B4-BE49-F238E27FC236}">
                <a16:creationId xmlns:a16="http://schemas.microsoft.com/office/drawing/2014/main" id="{94C9CD3A-9F6A-2EB8-DCD6-F4EB0DC27AA5}"/>
              </a:ext>
            </a:extLst>
          </p:cNvPr>
          <p:cNvSpPr txBox="1"/>
          <p:nvPr/>
        </p:nvSpPr>
        <p:spPr>
          <a:xfrm>
            <a:off x="1278586" y="8385225"/>
            <a:ext cx="9120269" cy="1200329"/>
          </a:xfrm>
          <a:prstGeom prst="rect">
            <a:avLst/>
          </a:prstGeom>
          <a:solidFill>
            <a:schemeClr val="bg1"/>
          </a:solidFill>
        </p:spPr>
        <p:txBody>
          <a:bodyPr wrap="square">
            <a:spAutoFit/>
          </a:bodyPr>
          <a:lstStyle/>
          <a:p>
            <a:pPr algn="ctr"/>
            <a:r>
              <a:rPr lang="de-DE" sz="3600" b="1" dirty="0" err="1">
                <a:highlight>
                  <a:srgbClr val="FFFF00"/>
                </a:highlight>
                <a:ea typeface="Calibri" panose="020F0502020204030204" pitchFamily="34" charset="0"/>
                <a:cs typeface="Calibri" panose="020F0502020204030204" pitchFamily="34" charset="0"/>
              </a:rPr>
              <a:t>Vascular</a:t>
            </a:r>
            <a:r>
              <a:rPr lang="de-DE" sz="3600" b="1" dirty="0">
                <a:highlight>
                  <a:srgbClr val="FFFF00"/>
                </a:highlight>
                <a:ea typeface="Calibri" panose="020F0502020204030204" pitchFamily="34" charset="0"/>
                <a:cs typeface="Calibri" panose="020F0502020204030204" pitchFamily="34" charset="0"/>
              </a:rPr>
              <a:t> </a:t>
            </a:r>
            <a:r>
              <a:rPr lang="de-DE" sz="3600" b="1" dirty="0" err="1">
                <a:highlight>
                  <a:srgbClr val="FFFF00"/>
                </a:highlight>
                <a:ea typeface="Calibri" panose="020F0502020204030204" pitchFamily="34" charset="0"/>
                <a:cs typeface="Calibri" panose="020F0502020204030204" pitchFamily="34" charset="0"/>
              </a:rPr>
              <a:t>compressions</a:t>
            </a:r>
            <a:r>
              <a:rPr lang="de-DE" sz="3600" b="1" dirty="0">
                <a:highlight>
                  <a:srgbClr val="FFFF00"/>
                </a:highlight>
                <a:ea typeface="Calibri" panose="020F0502020204030204" pitchFamily="34" charset="0"/>
                <a:cs typeface="Calibri" panose="020F0502020204030204" pitchFamily="34" charset="0"/>
              </a:rPr>
              <a:t> </a:t>
            </a:r>
            <a:r>
              <a:rPr lang="de-DE" sz="3600" b="1" dirty="0" err="1">
                <a:highlight>
                  <a:srgbClr val="FFFF00"/>
                </a:highlight>
                <a:ea typeface="Calibri" panose="020F0502020204030204" pitchFamily="34" charset="0"/>
                <a:cs typeface="Calibri" panose="020F0502020204030204" pitchFamily="34" charset="0"/>
              </a:rPr>
              <a:t>are</a:t>
            </a:r>
            <a:r>
              <a:rPr lang="de-DE" sz="3600" b="1" dirty="0">
                <a:highlight>
                  <a:srgbClr val="FFFF00"/>
                </a:highlight>
                <a:ea typeface="Calibri" panose="020F0502020204030204" pitchFamily="34" charset="0"/>
                <a:cs typeface="Calibri" panose="020F0502020204030204" pitchFamily="34" charset="0"/>
              </a:rPr>
              <a:t> </a:t>
            </a:r>
            <a:r>
              <a:rPr lang="de-DE" sz="3600" b="1" dirty="0" err="1">
                <a:highlight>
                  <a:srgbClr val="FFFF00"/>
                </a:highlight>
                <a:ea typeface="Calibri" panose="020F0502020204030204" pitchFamily="34" charset="0"/>
                <a:cs typeface="Calibri" panose="020F0502020204030204" pitchFamily="34" charset="0"/>
              </a:rPr>
              <a:t>synchronous</a:t>
            </a:r>
            <a:r>
              <a:rPr lang="de-DE" sz="3600" b="1" dirty="0">
                <a:highlight>
                  <a:srgbClr val="FFFF00"/>
                </a:highlight>
                <a:ea typeface="Calibri" panose="020F0502020204030204" pitchFamily="34" charset="0"/>
                <a:cs typeface="Calibri" panose="020F0502020204030204" pitchFamily="34" charset="0"/>
              </a:rPr>
              <a:t>  multiple </a:t>
            </a:r>
            <a:r>
              <a:rPr lang="de-DE" sz="3600" b="1" dirty="0" err="1">
                <a:highlight>
                  <a:srgbClr val="FFFF00"/>
                </a:highlight>
                <a:ea typeface="Calibri" panose="020F0502020204030204" pitchFamily="34" charset="0"/>
                <a:cs typeface="Calibri" panose="020F0502020204030204" pitchFamily="34" charset="0"/>
              </a:rPr>
              <a:t>facets</a:t>
            </a:r>
            <a:r>
              <a:rPr lang="de-DE" sz="3600" b="1" dirty="0">
                <a:highlight>
                  <a:srgbClr val="FFFF00"/>
                </a:highlight>
                <a:ea typeface="Calibri" panose="020F0502020204030204" pitchFamily="34" charset="0"/>
                <a:cs typeface="Calibri" panose="020F0502020204030204" pitchFamily="34" charset="0"/>
              </a:rPr>
              <a:t> of </a:t>
            </a:r>
            <a:r>
              <a:rPr lang="de-DE" sz="3600" b="1" dirty="0" err="1">
                <a:highlight>
                  <a:srgbClr val="FFFF00"/>
                </a:highlight>
                <a:ea typeface="Calibri" panose="020F0502020204030204" pitchFamily="34" charset="0"/>
                <a:cs typeface="Calibri" panose="020F0502020204030204" pitchFamily="34" charset="0"/>
              </a:rPr>
              <a:t>midline</a:t>
            </a:r>
            <a:r>
              <a:rPr lang="de-DE" sz="3600" b="1" dirty="0">
                <a:highlight>
                  <a:srgbClr val="FFFF00"/>
                </a:highlight>
                <a:ea typeface="Calibri" panose="020F0502020204030204" pitchFamily="34" charset="0"/>
                <a:cs typeface="Calibri" panose="020F0502020204030204" pitchFamily="34" charset="0"/>
              </a:rPr>
              <a:t> </a:t>
            </a:r>
            <a:r>
              <a:rPr lang="de-DE" sz="3600" b="1" dirty="0" err="1">
                <a:highlight>
                  <a:srgbClr val="FFFF00"/>
                </a:highlight>
                <a:ea typeface="Calibri" panose="020F0502020204030204" pitchFamily="34" charset="0"/>
                <a:cs typeface="Calibri" panose="020F0502020204030204" pitchFamily="34" charset="0"/>
              </a:rPr>
              <a:t>syndrome</a:t>
            </a:r>
            <a:endParaRPr lang="de-DE" sz="3600" b="1" dirty="0">
              <a:highlight>
                <a:srgbClr val="FFFF00"/>
              </a:highlight>
              <a:ea typeface="Calibri" panose="020F0502020204030204" pitchFamily="34" charset="0"/>
              <a:cs typeface="Calibri" panose="020F0502020204030204" pitchFamily="34" charset="0"/>
            </a:endParaRPr>
          </a:p>
        </p:txBody>
      </p:sp>
      <p:sp>
        <p:nvSpPr>
          <p:cNvPr id="25" name="Textfeld 24">
            <a:extLst>
              <a:ext uri="{FF2B5EF4-FFF2-40B4-BE49-F238E27FC236}">
                <a16:creationId xmlns:a16="http://schemas.microsoft.com/office/drawing/2014/main" id="{4774FD04-7E90-C729-9780-FBDDCF8FC705}"/>
              </a:ext>
            </a:extLst>
          </p:cNvPr>
          <p:cNvSpPr txBox="1"/>
          <p:nvPr/>
        </p:nvSpPr>
        <p:spPr>
          <a:xfrm>
            <a:off x="1173377" y="30438027"/>
            <a:ext cx="18646826" cy="6186309"/>
          </a:xfrm>
          <a:prstGeom prst="rect">
            <a:avLst/>
          </a:prstGeom>
          <a:noFill/>
        </p:spPr>
        <p:txBody>
          <a:bodyPr wrap="square" rtlCol="0">
            <a:spAutoFit/>
          </a:bodyPr>
          <a:lstStyle/>
          <a:p>
            <a:pPr marL="742950" indent="-742950">
              <a:buFont typeface="+mj-lt"/>
              <a:buAutoNum type="arabicPeriod"/>
            </a:pPr>
            <a:r>
              <a:rPr lang="de-DE" sz="3600" dirty="0" err="1"/>
              <a:t>Vascular</a:t>
            </a:r>
            <a:r>
              <a:rPr lang="de-DE" sz="3600" dirty="0"/>
              <a:t> </a:t>
            </a:r>
            <a:r>
              <a:rPr lang="de-DE" sz="3600" dirty="0" err="1"/>
              <a:t>compression</a:t>
            </a:r>
            <a:r>
              <a:rPr lang="de-DE" sz="3600" dirty="0"/>
              <a:t> </a:t>
            </a:r>
            <a:r>
              <a:rPr lang="de-DE" sz="3600" dirty="0" err="1"/>
              <a:t>syndromes</a:t>
            </a:r>
            <a:r>
              <a:rPr lang="de-DE" sz="3600" dirty="0"/>
              <a:t> </a:t>
            </a:r>
            <a:r>
              <a:rPr lang="de-DE" sz="3600" dirty="0" err="1"/>
              <a:t>are</a:t>
            </a:r>
            <a:r>
              <a:rPr lang="de-DE" sz="3600" dirty="0"/>
              <a:t> frequent</a:t>
            </a:r>
          </a:p>
          <a:p>
            <a:pPr marL="742950" indent="-742950">
              <a:buFont typeface="+mj-lt"/>
              <a:buAutoNum type="arabicPeriod"/>
            </a:pPr>
            <a:r>
              <a:rPr lang="en-US" sz="3600" dirty="0"/>
              <a:t>Anyone with chronic pain, especially women, require a thorough workup for all vascular compressions</a:t>
            </a:r>
          </a:p>
          <a:p>
            <a:pPr marL="742950" indent="-742950">
              <a:buFont typeface="+mj-lt"/>
              <a:buAutoNum type="arabicPeriod"/>
            </a:pPr>
            <a:r>
              <a:rPr lang="en-US" sz="3600" dirty="0"/>
              <a:t>Multiple compressions usually occur simultaneously in an individual</a:t>
            </a:r>
          </a:p>
          <a:p>
            <a:pPr marL="742950" indent="-742950">
              <a:buFont typeface="+mj-lt"/>
              <a:buAutoNum type="arabicPeriod"/>
            </a:pPr>
            <a:r>
              <a:rPr lang="de-DE" sz="3600" dirty="0"/>
              <a:t>VCS </a:t>
            </a:r>
            <a:r>
              <a:rPr lang="de-DE" sz="3600" dirty="0" err="1"/>
              <a:t>deteriorate</a:t>
            </a:r>
            <a:r>
              <a:rPr lang="de-DE" sz="3600" dirty="0"/>
              <a:t> </a:t>
            </a:r>
            <a:r>
              <a:rPr lang="de-DE" sz="3600" dirty="0" err="1"/>
              <a:t>over</a:t>
            </a:r>
            <a:r>
              <a:rPr lang="de-DE" sz="3600" dirty="0"/>
              <a:t> time</a:t>
            </a:r>
          </a:p>
          <a:p>
            <a:pPr marL="742950" indent="-742950">
              <a:buFont typeface="+mj-lt"/>
              <a:buAutoNum type="arabicPeriod"/>
            </a:pPr>
            <a:r>
              <a:rPr lang="de-DE" sz="3600" dirty="0"/>
              <a:t>VCS </a:t>
            </a:r>
            <a:r>
              <a:rPr lang="de-DE" sz="3600" dirty="0" err="1"/>
              <a:t>symptoms</a:t>
            </a:r>
            <a:r>
              <a:rPr lang="de-DE" sz="3600" dirty="0"/>
              <a:t> </a:t>
            </a:r>
            <a:r>
              <a:rPr lang="de-DE" sz="3600" dirty="0" err="1"/>
              <a:t>overlap</a:t>
            </a:r>
            <a:endParaRPr lang="de-DE" sz="3600" dirty="0"/>
          </a:p>
          <a:p>
            <a:pPr marL="742950" indent="-742950">
              <a:buFont typeface="+mj-lt"/>
              <a:buAutoNum type="arabicPeriod"/>
            </a:pPr>
            <a:r>
              <a:rPr lang="en-US" sz="3600" dirty="0"/>
              <a:t>Symptoms occur far away from the compression site due to collateral circulation effects</a:t>
            </a:r>
          </a:p>
          <a:p>
            <a:pPr marL="742950" indent="-742950">
              <a:buFont typeface="+mj-lt"/>
              <a:buAutoNum type="arabicPeriod"/>
            </a:pPr>
            <a:r>
              <a:rPr lang="en-US" sz="3600" dirty="0"/>
              <a:t>Symptoms are multifaceted due to the impact on the function of multiple organs</a:t>
            </a:r>
          </a:p>
          <a:p>
            <a:pPr marL="742950" indent="-742950">
              <a:buFont typeface="+mj-lt"/>
              <a:buAutoNum type="arabicPeriod"/>
            </a:pPr>
            <a:r>
              <a:rPr lang="en-US" sz="3600" b="1" dirty="0">
                <a:ea typeface="Calibri" panose="020F0502020204030204" pitchFamily="34" charset="0"/>
                <a:cs typeface="Calibri" panose="020F0502020204030204" pitchFamily="34" charset="0"/>
              </a:rPr>
              <a:t>Diagnosis requires in addition to morphology, flow velocities and local symptoms flow volume and tissue perfusion measurements (PixelFlux) to define local and remote perfusion changes that needs to be correlated to the remote symptoms</a:t>
            </a:r>
            <a:endParaRPr lang="de-DE" sz="3600" b="1" dirty="0">
              <a:ea typeface="Calibri" panose="020F0502020204030204" pitchFamily="34" charset="0"/>
              <a:cs typeface="Calibri" panose="020F0502020204030204" pitchFamily="34" charset="0"/>
            </a:endParaRPr>
          </a:p>
        </p:txBody>
      </p:sp>
      <p:sp>
        <p:nvSpPr>
          <p:cNvPr id="26" name="Textfeld 25">
            <a:extLst>
              <a:ext uri="{FF2B5EF4-FFF2-40B4-BE49-F238E27FC236}">
                <a16:creationId xmlns:a16="http://schemas.microsoft.com/office/drawing/2014/main" id="{7131FD2B-8F34-BA72-3557-0DB7A35E1353}"/>
              </a:ext>
            </a:extLst>
          </p:cNvPr>
          <p:cNvSpPr txBox="1"/>
          <p:nvPr/>
        </p:nvSpPr>
        <p:spPr>
          <a:xfrm>
            <a:off x="10819683" y="25253165"/>
            <a:ext cx="9086077" cy="646331"/>
          </a:xfrm>
          <a:prstGeom prst="rect">
            <a:avLst/>
          </a:prstGeom>
          <a:solidFill>
            <a:srgbClr val="FFFF00"/>
          </a:solidFill>
        </p:spPr>
        <p:txBody>
          <a:bodyPr wrap="none" rtlCol="0">
            <a:spAutoFit/>
          </a:bodyPr>
          <a:lstStyle/>
          <a:p>
            <a:pPr algn="ctr"/>
            <a:r>
              <a:rPr lang="de-DE" sz="3600" b="1" dirty="0">
                <a:highlight>
                  <a:srgbClr val="FFFF00"/>
                </a:highlight>
                <a:ea typeface="Calibri" panose="020F0502020204030204" pitchFamily="34" charset="0"/>
                <a:cs typeface="Calibri" panose="020F0502020204030204" pitchFamily="34" charset="0"/>
              </a:rPr>
              <a:t>PixelFlux renal </a:t>
            </a:r>
            <a:r>
              <a:rPr lang="de-DE" sz="3600" b="1" dirty="0" err="1">
                <a:highlight>
                  <a:srgbClr val="FFFF00"/>
                </a:highlight>
                <a:ea typeface="Calibri" panose="020F0502020204030204" pitchFamily="34" charset="0"/>
                <a:cs typeface="Calibri" panose="020F0502020204030204" pitchFamily="34" charset="0"/>
              </a:rPr>
              <a:t>tissue</a:t>
            </a:r>
            <a:r>
              <a:rPr lang="de-DE" sz="3600" b="1" dirty="0">
                <a:highlight>
                  <a:srgbClr val="FFFF00"/>
                </a:highlight>
                <a:ea typeface="Calibri" panose="020F0502020204030204" pitchFamily="34" charset="0"/>
                <a:cs typeface="Calibri" panose="020F0502020204030204" pitchFamily="34" charset="0"/>
              </a:rPr>
              <a:t> perfusion </a:t>
            </a:r>
            <a:r>
              <a:rPr lang="de-DE" sz="3600" b="1" dirty="0" err="1">
                <a:highlight>
                  <a:srgbClr val="FFFF00"/>
                </a:highlight>
                <a:ea typeface="Calibri" panose="020F0502020204030204" pitchFamily="34" charset="0"/>
                <a:cs typeface="Calibri" panose="020F0502020204030204" pitchFamily="34" charset="0"/>
              </a:rPr>
              <a:t>measurements</a:t>
            </a:r>
            <a:endParaRPr lang="de-DE" sz="3600" b="1" dirty="0">
              <a:highlight>
                <a:srgbClr val="FFFF00"/>
              </a:highlight>
              <a:ea typeface="Calibri" panose="020F0502020204030204" pitchFamily="34" charset="0"/>
              <a:cs typeface="Calibri" panose="020F0502020204030204" pitchFamily="34" charset="0"/>
            </a:endParaRPr>
          </a:p>
        </p:txBody>
      </p:sp>
      <p:sp>
        <p:nvSpPr>
          <p:cNvPr id="27" name="Textfeld 26">
            <a:extLst>
              <a:ext uri="{FF2B5EF4-FFF2-40B4-BE49-F238E27FC236}">
                <a16:creationId xmlns:a16="http://schemas.microsoft.com/office/drawing/2014/main" id="{CA5D7B3C-1E9B-61AF-6220-5C47DFC2348E}"/>
              </a:ext>
            </a:extLst>
          </p:cNvPr>
          <p:cNvSpPr txBox="1"/>
          <p:nvPr/>
        </p:nvSpPr>
        <p:spPr>
          <a:xfrm>
            <a:off x="11046874" y="8385225"/>
            <a:ext cx="8631694" cy="646331"/>
          </a:xfrm>
          <a:prstGeom prst="rect">
            <a:avLst/>
          </a:prstGeom>
          <a:solidFill>
            <a:schemeClr val="bg1"/>
          </a:solidFill>
        </p:spPr>
        <p:txBody>
          <a:bodyPr wrap="square" rtlCol="0">
            <a:spAutoFit/>
          </a:bodyPr>
          <a:lstStyle/>
          <a:p>
            <a:r>
              <a:rPr lang="de-DE" sz="3600" b="1" dirty="0" err="1">
                <a:highlight>
                  <a:srgbClr val="FFFF00"/>
                </a:highlight>
                <a:ea typeface="Calibri" panose="020F0502020204030204" pitchFamily="34" charset="0"/>
                <a:cs typeface="Calibri" panose="020F0502020204030204" pitchFamily="34" charset="0"/>
              </a:rPr>
              <a:t>Morphology</a:t>
            </a:r>
            <a:endParaRPr lang="de-DE" sz="3600" b="1" dirty="0">
              <a:highlight>
                <a:srgbClr val="FFFF00"/>
              </a:highlight>
              <a:ea typeface="Calibri" panose="020F0502020204030204" pitchFamily="34" charset="0"/>
              <a:cs typeface="Calibri" panose="020F0502020204030204" pitchFamily="34" charset="0"/>
            </a:endParaRPr>
          </a:p>
        </p:txBody>
      </p:sp>
      <p:sp>
        <p:nvSpPr>
          <p:cNvPr id="28" name="Textfeld 27">
            <a:extLst>
              <a:ext uri="{FF2B5EF4-FFF2-40B4-BE49-F238E27FC236}">
                <a16:creationId xmlns:a16="http://schemas.microsoft.com/office/drawing/2014/main" id="{2FE1691E-8DC4-62B3-D4C6-809BBCCCC002}"/>
              </a:ext>
            </a:extLst>
          </p:cNvPr>
          <p:cNvSpPr txBox="1"/>
          <p:nvPr/>
        </p:nvSpPr>
        <p:spPr>
          <a:xfrm flipH="1">
            <a:off x="10905240" y="14877536"/>
            <a:ext cx="8786066" cy="646331"/>
          </a:xfrm>
          <a:prstGeom prst="rect">
            <a:avLst/>
          </a:prstGeom>
          <a:solidFill>
            <a:schemeClr val="bg1"/>
          </a:solidFill>
        </p:spPr>
        <p:txBody>
          <a:bodyPr wrap="square" rtlCol="0">
            <a:spAutoFit/>
          </a:bodyPr>
          <a:lstStyle/>
          <a:p>
            <a:r>
              <a:rPr lang="de-DE" sz="3600" b="1" dirty="0">
                <a:highlight>
                  <a:srgbClr val="FFFF00"/>
                </a:highlight>
                <a:ea typeface="Calibri" panose="020F0502020204030204" pitchFamily="34" charset="0"/>
                <a:cs typeface="Calibri" panose="020F0502020204030204" pitchFamily="34" charset="0"/>
              </a:rPr>
              <a:t>Flow </a:t>
            </a:r>
            <a:r>
              <a:rPr lang="de-DE" sz="3600" b="1" dirty="0" err="1">
                <a:highlight>
                  <a:srgbClr val="FFFF00"/>
                </a:highlight>
                <a:ea typeface="Calibri" panose="020F0502020204030204" pitchFamily="34" charset="0"/>
                <a:cs typeface="Calibri" panose="020F0502020204030204" pitchFamily="34" charset="0"/>
              </a:rPr>
              <a:t>acceleration</a:t>
            </a:r>
            <a:endParaRPr lang="de-DE" sz="3600" b="1" dirty="0">
              <a:highlight>
                <a:srgbClr val="FFFF00"/>
              </a:highlight>
              <a:ea typeface="Calibri" panose="020F0502020204030204" pitchFamily="34" charset="0"/>
              <a:cs typeface="Calibri" panose="020F0502020204030204" pitchFamily="34" charset="0"/>
            </a:endParaRPr>
          </a:p>
        </p:txBody>
      </p:sp>
      <p:sp>
        <p:nvSpPr>
          <p:cNvPr id="29" name="Textfeld 28">
            <a:extLst>
              <a:ext uri="{FF2B5EF4-FFF2-40B4-BE49-F238E27FC236}">
                <a16:creationId xmlns:a16="http://schemas.microsoft.com/office/drawing/2014/main" id="{A36B183C-31F4-2EC9-C16E-D792D1372933}"/>
              </a:ext>
            </a:extLst>
          </p:cNvPr>
          <p:cNvSpPr txBox="1"/>
          <p:nvPr/>
        </p:nvSpPr>
        <p:spPr>
          <a:xfrm>
            <a:off x="10801991" y="20041592"/>
            <a:ext cx="8409017" cy="646331"/>
          </a:xfrm>
          <a:prstGeom prst="rect">
            <a:avLst/>
          </a:prstGeom>
          <a:solidFill>
            <a:schemeClr val="bg1"/>
          </a:solidFill>
        </p:spPr>
        <p:txBody>
          <a:bodyPr wrap="square" rtlCol="0">
            <a:spAutoFit/>
          </a:bodyPr>
          <a:lstStyle/>
          <a:p>
            <a:r>
              <a:rPr lang="en-US" sz="3600" b="1" dirty="0">
                <a:highlight>
                  <a:srgbClr val="FFFF00"/>
                </a:highlight>
                <a:ea typeface="Calibri" panose="020F0502020204030204" pitchFamily="34" charset="0"/>
                <a:cs typeface="Calibri" panose="020F0502020204030204" pitchFamily="34" charset="0"/>
              </a:rPr>
              <a:t>Need for a dynamic examination</a:t>
            </a:r>
            <a:endParaRPr lang="de-DE" sz="3600" b="1" dirty="0">
              <a:highlight>
                <a:srgbClr val="FFFF00"/>
              </a:highlight>
              <a:ea typeface="Calibri" panose="020F0502020204030204" pitchFamily="34" charset="0"/>
              <a:cs typeface="Calibri" panose="020F0502020204030204" pitchFamily="34" charset="0"/>
            </a:endParaRPr>
          </a:p>
        </p:txBody>
      </p:sp>
      <p:sp>
        <p:nvSpPr>
          <p:cNvPr id="30" name="Textfeld 29">
            <a:extLst>
              <a:ext uri="{FF2B5EF4-FFF2-40B4-BE49-F238E27FC236}">
                <a16:creationId xmlns:a16="http://schemas.microsoft.com/office/drawing/2014/main" id="{66319DAD-CC27-EF38-5E32-CC466FC297A3}"/>
              </a:ext>
            </a:extLst>
          </p:cNvPr>
          <p:cNvSpPr txBox="1"/>
          <p:nvPr/>
        </p:nvSpPr>
        <p:spPr>
          <a:xfrm>
            <a:off x="3743638" y="7463486"/>
            <a:ext cx="13294534" cy="830997"/>
          </a:xfrm>
          <a:prstGeom prst="rect">
            <a:avLst/>
          </a:prstGeom>
          <a:solidFill>
            <a:schemeClr val="bg1"/>
          </a:solidFill>
        </p:spPr>
        <p:txBody>
          <a:bodyPr wrap="square" rtlCol="0">
            <a:spAutoFit/>
          </a:bodyPr>
          <a:lstStyle/>
          <a:p>
            <a:pPr algn="ctr"/>
            <a:r>
              <a:rPr lang="en-US" sz="4800" b="1" u="sng" dirty="0">
                <a:ea typeface="Calibri" panose="020F0502020204030204" pitchFamily="34" charset="0"/>
                <a:cs typeface="Calibri" panose="020F0502020204030204" pitchFamily="34" charset="0"/>
              </a:rPr>
              <a:t>Arguments for a new paradigm</a:t>
            </a:r>
            <a:endParaRPr lang="de-DE" sz="8800" u="sng" dirty="0"/>
          </a:p>
        </p:txBody>
      </p:sp>
      <p:sp>
        <p:nvSpPr>
          <p:cNvPr id="31" name="Rectangle 2">
            <a:extLst>
              <a:ext uri="{FF2B5EF4-FFF2-40B4-BE49-F238E27FC236}">
                <a16:creationId xmlns:a16="http://schemas.microsoft.com/office/drawing/2014/main" id="{57829D85-93A3-E1C9-F8B0-BD03133522B8}"/>
              </a:ext>
            </a:extLst>
          </p:cNvPr>
          <p:cNvSpPr>
            <a:spLocks noChangeArrowheads="1"/>
          </p:cNvSpPr>
          <p:nvPr/>
        </p:nvSpPr>
        <p:spPr bwMode="auto">
          <a:xfrm>
            <a:off x="1270636" y="18201615"/>
            <a:ext cx="1724558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graphicFrame>
        <p:nvGraphicFramePr>
          <p:cNvPr id="32" name="Objekt 31">
            <a:extLst>
              <a:ext uri="{FF2B5EF4-FFF2-40B4-BE49-F238E27FC236}">
                <a16:creationId xmlns:a16="http://schemas.microsoft.com/office/drawing/2014/main" id="{411751E5-9A69-2840-3677-0A6D105A98A8}"/>
              </a:ext>
            </a:extLst>
          </p:cNvPr>
          <p:cNvGraphicFramePr>
            <a:graphicFrameLocks noChangeAspect="1"/>
          </p:cNvGraphicFramePr>
          <p:nvPr>
            <p:extLst>
              <p:ext uri="{D42A27DB-BD31-4B8C-83A1-F6EECF244321}">
                <p14:modId xmlns:p14="http://schemas.microsoft.com/office/powerpoint/2010/main" val="3482465014"/>
              </p:ext>
            </p:extLst>
          </p:nvPr>
        </p:nvGraphicFramePr>
        <p:xfrm>
          <a:off x="1270636" y="27529849"/>
          <a:ext cx="8854012" cy="1656953"/>
        </p:xfrm>
        <a:graphic>
          <a:graphicData uri="http://schemas.openxmlformats.org/presentationml/2006/ole">
            <mc:AlternateContent xmlns:mc="http://schemas.openxmlformats.org/markup-compatibility/2006">
              <mc:Choice xmlns:v="urn:schemas-microsoft-com:vml" Requires="v">
                <p:oleObj name="Worksheet" r:id="rId8" imgW="5324421" imgH="1047691" progId="Excel.Sheet.12">
                  <p:embed/>
                </p:oleObj>
              </mc:Choice>
              <mc:Fallback>
                <p:oleObj name="Worksheet" r:id="rId8" imgW="5324421" imgH="1047691" progId="Excel.Sheet.12">
                  <p:embed/>
                  <p:pic>
                    <p:nvPicPr>
                      <p:cNvPr id="0"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70636" y="27529849"/>
                        <a:ext cx="8854012" cy="1656953"/>
                      </a:xfrm>
                      <a:prstGeom prst="rect">
                        <a:avLst/>
                      </a:prstGeom>
                      <a:noFill/>
                    </p:spPr>
                  </p:pic>
                </p:oleObj>
              </mc:Fallback>
            </mc:AlternateContent>
          </a:graphicData>
        </a:graphic>
      </p:graphicFrame>
      <p:sp>
        <p:nvSpPr>
          <p:cNvPr id="33" name="Textfeld 32">
            <a:extLst>
              <a:ext uri="{FF2B5EF4-FFF2-40B4-BE49-F238E27FC236}">
                <a16:creationId xmlns:a16="http://schemas.microsoft.com/office/drawing/2014/main" id="{33B1E5A5-57CB-5AD7-B0EF-A8D2EEE4D828}"/>
              </a:ext>
            </a:extLst>
          </p:cNvPr>
          <p:cNvSpPr txBox="1"/>
          <p:nvPr/>
        </p:nvSpPr>
        <p:spPr>
          <a:xfrm>
            <a:off x="1289302" y="25807172"/>
            <a:ext cx="9088198" cy="1384995"/>
          </a:xfrm>
          <a:prstGeom prst="rect">
            <a:avLst/>
          </a:prstGeom>
          <a:solidFill>
            <a:schemeClr val="bg1"/>
          </a:solidFill>
        </p:spPr>
        <p:txBody>
          <a:bodyPr wrap="square" rtlCol="0">
            <a:spAutoFit/>
          </a:bodyPr>
          <a:lstStyle/>
          <a:p>
            <a:r>
              <a:rPr lang="en-US" sz="2800" dirty="0">
                <a:ea typeface="Calibri" panose="020F0502020204030204" pitchFamily="34" charset="0"/>
                <a:cs typeface="Calibri" panose="020F0502020204030204" pitchFamily="34" charset="0"/>
              </a:rPr>
              <a:t>Orthostatic effect on central circulation due to additional orthostatic venous pooling in front of the compression sites blocking the venous return to the heart</a:t>
            </a:r>
            <a:endParaRPr lang="de-DE" sz="2800" dirty="0">
              <a:ea typeface="Calibri" panose="020F0502020204030204" pitchFamily="34" charset="0"/>
              <a:cs typeface="Calibri" panose="020F0502020204030204" pitchFamily="34" charset="0"/>
            </a:endParaRPr>
          </a:p>
        </p:txBody>
      </p:sp>
      <p:pic>
        <p:nvPicPr>
          <p:cNvPr id="35" name="Grafik 34">
            <a:extLst>
              <a:ext uri="{FF2B5EF4-FFF2-40B4-BE49-F238E27FC236}">
                <a16:creationId xmlns:a16="http://schemas.microsoft.com/office/drawing/2014/main" id="{1B9D8F21-AB6D-A99A-83FE-9087E10CDC80}"/>
              </a:ext>
            </a:extLst>
          </p:cNvPr>
          <p:cNvPicPr>
            <a:picLocks noChangeAspect="1"/>
          </p:cNvPicPr>
          <p:nvPr/>
        </p:nvPicPr>
        <p:blipFill>
          <a:blip r:embed="rId10"/>
          <a:stretch>
            <a:fillRect/>
          </a:stretch>
        </p:blipFill>
        <p:spPr>
          <a:xfrm>
            <a:off x="1775775" y="15804231"/>
            <a:ext cx="7309448" cy="4114186"/>
          </a:xfrm>
          <a:prstGeom prst="rect">
            <a:avLst/>
          </a:prstGeom>
        </p:spPr>
      </p:pic>
      <p:pic>
        <p:nvPicPr>
          <p:cNvPr id="39" name="Grafik 38">
            <a:extLst>
              <a:ext uri="{FF2B5EF4-FFF2-40B4-BE49-F238E27FC236}">
                <a16:creationId xmlns:a16="http://schemas.microsoft.com/office/drawing/2014/main" id="{9BEF283C-37F6-8ADB-770A-D6197C3C4236}"/>
              </a:ext>
            </a:extLst>
          </p:cNvPr>
          <p:cNvPicPr>
            <a:picLocks noChangeAspect="1"/>
          </p:cNvPicPr>
          <p:nvPr/>
        </p:nvPicPr>
        <p:blipFill>
          <a:blip r:embed="rId11"/>
          <a:stretch>
            <a:fillRect/>
          </a:stretch>
        </p:blipFill>
        <p:spPr>
          <a:xfrm>
            <a:off x="1362992" y="19802145"/>
            <a:ext cx="8135015" cy="4579933"/>
          </a:xfrm>
          <a:prstGeom prst="rect">
            <a:avLst/>
          </a:prstGeom>
        </p:spPr>
      </p:pic>
      <p:sp>
        <p:nvSpPr>
          <p:cNvPr id="43" name="Textfeld 42">
            <a:extLst>
              <a:ext uri="{FF2B5EF4-FFF2-40B4-BE49-F238E27FC236}">
                <a16:creationId xmlns:a16="http://schemas.microsoft.com/office/drawing/2014/main" id="{B4D9B756-2B95-3A98-E3BF-BCD3D281384C}"/>
              </a:ext>
            </a:extLst>
          </p:cNvPr>
          <p:cNvSpPr txBox="1"/>
          <p:nvPr/>
        </p:nvSpPr>
        <p:spPr>
          <a:xfrm>
            <a:off x="1173377" y="25253166"/>
            <a:ext cx="9225477" cy="646331"/>
          </a:xfrm>
          <a:prstGeom prst="rect">
            <a:avLst/>
          </a:prstGeom>
          <a:solidFill>
            <a:srgbClr val="FFFF00"/>
          </a:solidFill>
        </p:spPr>
        <p:txBody>
          <a:bodyPr wrap="square">
            <a:spAutoFit/>
          </a:bodyPr>
          <a:lstStyle/>
          <a:p>
            <a:pPr algn="ctr"/>
            <a:r>
              <a:rPr lang="en-US" sz="3600" b="1" dirty="0">
                <a:highlight>
                  <a:srgbClr val="FFFF00"/>
                </a:highlight>
                <a:ea typeface="Calibri" panose="020F0502020204030204" pitchFamily="34" charset="0"/>
                <a:cs typeface="Calibri" panose="020F0502020204030204" pitchFamily="34" charset="0"/>
              </a:rPr>
              <a:t>Functional</a:t>
            </a:r>
          </a:p>
        </p:txBody>
      </p:sp>
      <p:sp>
        <p:nvSpPr>
          <p:cNvPr id="44" name="Textfeld 43">
            <a:extLst>
              <a:ext uri="{FF2B5EF4-FFF2-40B4-BE49-F238E27FC236}">
                <a16:creationId xmlns:a16="http://schemas.microsoft.com/office/drawing/2014/main" id="{A53EB9CE-0913-6318-08CC-E1D0B1B2AC40}"/>
              </a:ext>
            </a:extLst>
          </p:cNvPr>
          <p:cNvSpPr txBox="1"/>
          <p:nvPr/>
        </p:nvSpPr>
        <p:spPr>
          <a:xfrm>
            <a:off x="1173378" y="8512445"/>
            <a:ext cx="9120269" cy="1200329"/>
          </a:xfrm>
          <a:prstGeom prst="rect">
            <a:avLst/>
          </a:prstGeom>
          <a:solidFill>
            <a:srgbClr val="FFFF00"/>
          </a:solidFill>
        </p:spPr>
        <p:txBody>
          <a:bodyPr wrap="square">
            <a:spAutoFit/>
          </a:bodyPr>
          <a:lstStyle/>
          <a:p>
            <a:pPr algn="ctr"/>
            <a:r>
              <a:rPr lang="de-DE" sz="3600" b="1" dirty="0" err="1">
                <a:highlight>
                  <a:srgbClr val="FFFF00"/>
                </a:highlight>
                <a:ea typeface="Calibri" panose="020F0502020204030204" pitchFamily="34" charset="0"/>
                <a:cs typeface="Calibri" panose="020F0502020204030204" pitchFamily="34" charset="0"/>
              </a:rPr>
              <a:t>Vascular</a:t>
            </a:r>
            <a:r>
              <a:rPr lang="de-DE" sz="3600" b="1" dirty="0">
                <a:highlight>
                  <a:srgbClr val="FFFF00"/>
                </a:highlight>
                <a:ea typeface="Calibri" panose="020F0502020204030204" pitchFamily="34" charset="0"/>
                <a:cs typeface="Calibri" panose="020F0502020204030204" pitchFamily="34" charset="0"/>
              </a:rPr>
              <a:t> </a:t>
            </a:r>
            <a:r>
              <a:rPr lang="de-DE" sz="3600" b="1" dirty="0" err="1">
                <a:highlight>
                  <a:srgbClr val="FFFF00"/>
                </a:highlight>
                <a:ea typeface="Calibri" panose="020F0502020204030204" pitchFamily="34" charset="0"/>
                <a:cs typeface="Calibri" panose="020F0502020204030204" pitchFamily="34" charset="0"/>
              </a:rPr>
              <a:t>compressions</a:t>
            </a:r>
            <a:r>
              <a:rPr lang="de-DE" sz="3600" b="1" dirty="0">
                <a:highlight>
                  <a:srgbClr val="FFFF00"/>
                </a:highlight>
                <a:ea typeface="Calibri" panose="020F0502020204030204" pitchFamily="34" charset="0"/>
                <a:cs typeface="Calibri" panose="020F0502020204030204" pitchFamily="34" charset="0"/>
              </a:rPr>
              <a:t> </a:t>
            </a:r>
            <a:r>
              <a:rPr lang="de-DE" sz="3600" b="1" dirty="0" err="1">
                <a:highlight>
                  <a:srgbClr val="FFFF00"/>
                </a:highlight>
                <a:ea typeface="Calibri" panose="020F0502020204030204" pitchFamily="34" charset="0"/>
                <a:cs typeface="Calibri" panose="020F0502020204030204" pitchFamily="34" charset="0"/>
              </a:rPr>
              <a:t>are</a:t>
            </a:r>
            <a:r>
              <a:rPr lang="de-DE" sz="3600" b="1" dirty="0">
                <a:highlight>
                  <a:srgbClr val="FFFF00"/>
                </a:highlight>
                <a:ea typeface="Calibri" panose="020F0502020204030204" pitchFamily="34" charset="0"/>
                <a:cs typeface="Calibri" panose="020F0502020204030204" pitchFamily="34" charset="0"/>
              </a:rPr>
              <a:t> </a:t>
            </a:r>
            <a:r>
              <a:rPr lang="de-DE" sz="3600" b="1" dirty="0" err="1">
                <a:highlight>
                  <a:srgbClr val="FFFF00"/>
                </a:highlight>
                <a:ea typeface="Calibri" panose="020F0502020204030204" pitchFamily="34" charset="0"/>
                <a:cs typeface="Calibri" panose="020F0502020204030204" pitchFamily="34" charset="0"/>
              </a:rPr>
              <a:t>synchronous</a:t>
            </a:r>
            <a:r>
              <a:rPr lang="de-DE" sz="3600" b="1" dirty="0">
                <a:highlight>
                  <a:srgbClr val="FFFF00"/>
                </a:highlight>
                <a:ea typeface="Calibri" panose="020F0502020204030204" pitchFamily="34" charset="0"/>
                <a:cs typeface="Calibri" panose="020F0502020204030204" pitchFamily="34" charset="0"/>
              </a:rPr>
              <a:t>  multiple </a:t>
            </a:r>
            <a:r>
              <a:rPr lang="de-DE" sz="3600" b="1" dirty="0" err="1">
                <a:highlight>
                  <a:srgbClr val="FFFF00"/>
                </a:highlight>
                <a:ea typeface="Calibri" panose="020F0502020204030204" pitchFamily="34" charset="0"/>
                <a:cs typeface="Calibri" panose="020F0502020204030204" pitchFamily="34" charset="0"/>
              </a:rPr>
              <a:t>facets</a:t>
            </a:r>
            <a:r>
              <a:rPr lang="de-DE" sz="3600" b="1" dirty="0">
                <a:highlight>
                  <a:srgbClr val="FFFF00"/>
                </a:highlight>
                <a:ea typeface="Calibri" panose="020F0502020204030204" pitchFamily="34" charset="0"/>
                <a:cs typeface="Calibri" panose="020F0502020204030204" pitchFamily="34" charset="0"/>
              </a:rPr>
              <a:t> of </a:t>
            </a:r>
            <a:r>
              <a:rPr lang="de-DE" sz="3600" b="1" dirty="0" err="1">
                <a:highlight>
                  <a:srgbClr val="FFFF00"/>
                </a:highlight>
                <a:ea typeface="Calibri" panose="020F0502020204030204" pitchFamily="34" charset="0"/>
                <a:cs typeface="Calibri" panose="020F0502020204030204" pitchFamily="34" charset="0"/>
              </a:rPr>
              <a:t>midline</a:t>
            </a:r>
            <a:r>
              <a:rPr lang="de-DE" sz="3600" b="1" dirty="0">
                <a:highlight>
                  <a:srgbClr val="FFFF00"/>
                </a:highlight>
                <a:ea typeface="Calibri" panose="020F0502020204030204" pitchFamily="34" charset="0"/>
                <a:cs typeface="Calibri" panose="020F0502020204030204" pitchFamily="34" charset="0"/>
              </a:rPr>
              <a:t> </a:t>
            </a:r>
            <a:r>
              <a:rPr lang="de-DE" sz="3600" b="1" dirty="0" err="1">
                <a:highlight>
                  <a:srgbClr val="FFFF00"/>
                </a:highlight>
                <a:ea typeface="Calibri" panose="020F0502020204030204" pitchFamily="34" charset="0"/>
                <a:cs typeface="Calibri" panose="020F0502020204030204" pitchFamily="34" charset="0"/>
              </a:rPr>
              <a:t>syndrome</a:t>
            </a:r>
            <a:endParaRPr lang="de-DE" sz="3600" b="1" dirty="0">
              <a:highlight>
                <a:srgbClr val="FFFF00"/>
              </a:highlight>
              <a:ea typeface="Calibri" panose="020F0502020204030204" pitchFamily="34" charset="0"/>
              <a:cs typeface="Calibri" panose="020F0502020204030204" pitchFamily="34" charset="0"/>
            </a:endParaRPr>
          </a:p>
        </p:txBody>
      </p:sp>
      <p:sp>
        <p:nvSpPr>
          <p:cNvPr id="45" name="Textfeld 44">
            <a:extLst>
              <a:ext uri="{FF2B5EF4-FFF2-40B4-BE49-F238E27FC236}">
                <a16:creationId xmlns:a16="http://schemas.microsoft.com/office/drawing/2014/main" id="{49F74711-B498-4D7E-AA02-D85453FF4F50}"/>
              </a:ext>
            </a:extLst>
          </p:cNvPr>
          <p:cNvSpPr txBox="1"/>
          <p:nvPr/>
        </p:nvSpPr>
        <p:spPr>
          <a:xfrm>
            <a:off x="11046874" y="8512445"/>
            <a:ext cx="8631694" cy="646331"/>
          </a:xfrm>
          <a:prstGeom prst="rect">
            <a:avLst/>
          </a:prstGeom>
          <a:solidFill>
            <a:srgbClr val="FFFF00"/>
          </a:solidFill>
        </p:spPr>
        <p:txBody>
          <a:bodyPr wrap="square" rtlCol="0">
            <a:spAutoFit/>
          </a:bodyPr>
          <a:lstStyle/>
          <a:p>
            <a:pPr algn="ctr"/>
            <a:r>
              <a:rPr lang="de-DE" sz="3600" b="1" dirty="0" err="1">
                <a:highlight>
                  <a:srgbClr val="FFFF00"/>
                </a:highlight>
                <a:ea typeface="Calibri" panose="020F0502020204030204" pitchFamily="34" charset="0"/>
                <a:cs typeface="Calibri" panose="020F0502020204030204" pitchFamily="34" charset="0"/>
              </a:rPr>
              <a:t>Morphology</a:t>
            </a:r>
            <a:endParaRPr lang="de-DE" sz="3600" b="1" dirty="0">
              <a:highlight>
                <a:srgbClr val="FFFF00"/>
              </a:highlight>
              <a:ea typeface="Calibri" panose="020F0502020204030204" pitchFamily="34" charset="0"/>
              <a:cs typeface="Calibri" panose="020F0502020204030204" pitchFamily="34" charset="0"/>
            </a:endParaRPr>
          </a:p>
        </p:txBody>
      </p:sp>
      <p:sp>
        <p:nvSpPr>
          <p:cNvPr id="46" name="Textfeld 45">
            <a:extLst>
              <a:ext uri="{FF2B5EF4-FFF2-40B4-BE49-F238E27FC236}">
                <a16:creationId xmlns:a16="http://schemas.microsoft.com/office/drawing/2014/main" id="{045CEFBC-0CB6-DE4D-1E23-A82440124301}"/>
              </a:ext>
            </a:extLst>
          </p:cNvPr>
          <p:cNvSpPr txBox="1"/>
          <p:nvPr/>
        </p:nvSpPr>
        <p:spPr>
          <a:xfrm flipH="1">
            <a:off x="10905240" y="15004756"/>
            <a:ext cx="8786066" cy="646331"/>
          </a:xfrm>
          <a:prstGeom prst="rect">
            <a:avLst/>
          </a:prstGeom>
          <a:solidFill>
            <a:srgbClr val="FFFF00"/>
          </a:solidFill>
        </p:spPr>
        <p:txBody>
          <a:bodyPr wrap="square" rtlCol="0">
            <a:spAutoFit/>
          </a:bodyPr>
          <a:lstStyle/>
          <a:p>
            <a:pPr algn="ctr"/>
            <a:r>
              <a:rPr lang="de-DE" sz="3600" b="1" dirty="0">
                <a:highlight>
                  <a:srgbClr val="FFFF00"/>
                </a:highlight>
                <a:ea typeface="Calibri" panose="020F0502020204030204" pitchFamily="34" charset="0"/>
                <a:cs typeface="Calibri" panose="020F0502020204030204" pitchFamily="34" charset="0"/>
              </a:rPr>
              <a:t>Flow </a:t>
            </a:r>
            <a:r>
              <a:rPr lang="de-DE" sz="3600" b="1" dirty="0" err="1">
                <a:highlight>
                  <a:srgbClr val="FFFF00"/>
                </a:highlight>
                <a:ea typeface="Calibri" panose="020F0502020204030204" pitchFamily="34" charset="0"/>
                <a:cs typeface="Calibri" panose="020F0502020204030204" pitchFamily="34" charset="0"/>
              </a:rPr>
              <a:t>acceleration</a:t>
            </a:r>
            <a:endParaRPr lang="de-DE" sz="3600" b="1" dirty="0">
              <a:highlight>
                <a:srgbClr val="FFFF00"/>
              </a:highlight>
              <a:ea typeface="Calibri" panose="020F0502020204030204" pitchFamily="34" charset="0"/>
              <a:cs typeface="Calibri" panose="020F0502020204030204" pitchFamily="34" charset="0"/>
            </a:endParaRPr>
          </a:p>
        </p:txBody>
      </p:sp>
      <p:sp>
        <p:nvSpPr>
          <p:cNvPr id="47" name="Textfeld 46">
            <a:extLst>
              <a:ext uri="{FF2B5EF4-FFF2-40B4-BE49-F238E27FC236}">
                <a16:creationId xmlns:a16="http://schemas.microsoft.com/office/drawing/2014/main" id="{6A5FC950-C5AF-480B-138F-D01F2CA1B67B}"/>
              </a:ext>
            </a:extLst>
          </p:cNvPr>
          <p:cNvSpPr txBox="1"/>
          <p:nvPr/>
        </p:nvSpPr>
        <p:spPr>
          <a:xfrm>
            <a:off x="10801991" y="20168813"/>
            <a:ext cx="8876577" cy="646331"/>
          </a:xfrm>
          <a:prstGeom prst="rect">
            <a:avLst/>
          </a:prstGeom>
          <a:solidFill>
            <a:srgbClr val="FFFF00"/>
          </a:solidFill>
        </p:spPr>
        <p:txBody>
          <a:bodyPr wrap="square" rtlCol="0">
            <a:spAutoFit/>
          </a:bodyPr>
          <a:lstStyle/>
          <a:p>
            <a:pPr algn="ctr"/>
            <a:r>
              <a:rPr lang="en-US" sz="3600" b="1" dirty="0">
                <a:highlight>
                  <a:srgbClr val="FFFF00"/>
                </a:highlight>
                <a:ea typeface="Calibri" panose="020F0502020204030204" pitchFamily="34" charset="0"/>
                <a:cs typeface="Calibri" panose="020F0502020204030204" pitchFamily="34" charset="0"/>
              </a:rPr>
              <a:t>Need for a dynamic examination</a:t>
            </a:r>
            <a:endParaRPr lang="de-DE" sz="3600" b="1" dirty="0">
              <a:highlight>
                <a:srgbClr val="FFFF00"/>
              </a:highlight>
              <a:ea typeface="Calibri" panose="020F0502020204030204" pitchFamily="34" charset="0"/>
              <a:cs typeface="Calibri" panose="020F0502020204030204" pitchFamily="34" charset="0"/>
            </a:endParaRPr>
          </a:p>
        </p:txBody>
      </p:sp>
      <p:sp>
        <p:nvSpPr>
          <p:cNvPr id="49" name="Textfeld 48">
            <a:extLst>
              <a:ext uri="{FF2B5EF4-FFF2-40B4-BE49-F238E27FC236}">
                <a16:creationId xmlns:a16="http://schemas.microsoft.com/office/drawing/2014/main" id="{F3F376ED-1E2F-1C1C-295A-C78B9A4B7A9F}"/>
              </a:ext>
            </a:extLst>
          </p:cNvPr>
          <p:cNvSpPr txBox="1"/>
          <p:nvPr/>
        </p:nvSpPr>
        <p:spPr>
          <a:xfrm>
            <a:off x="1173378" y="312800"/>
            <a:ext cx="6907645" cy="1200329"/>
          </a:xfrm>
          <a:prstGeom prst="rect">
            <a:avLst/>
          </a:prstGeom>
          <a:solidFill>
            <a:srgbClr val="FFFF00"/>
          </a:solidFill>
        </p:spPr>
        <p:txBody>
          <a:bodyPr wrap="square">
            <a:spAutoFit/>
          </a:bodyPr>
          <a:lstStyle/>
          <a:p>
            <a:r>
              <a:rPr lang="de-DE" sz="4000" b="1" dirty="0">
                <a:ea typeface="Calibri" panose="020F0502020204030204" pitchFamily="34" charset="0"/>
                <a:cs typeface="Calibri" panose="020F0502020204030204" pitchFamily="34" charset="0"/>
              </a:rPr>
              <a:t>Current </a:t>
            </a:r>
            <a:r>
              <a:rPr lang="de-DE" sz="4000" b="1" dirty="0" err="1">
                <a:ea typeface="Calibri" panose="020F0502020204030204" pitchFamily="34" charset="0"/>
                <a:cs typeface="Calibri" panose="020F0502020204030204" pitchFamily="34" charset="0"/>
              </a:rPr>
              <a:t>paradigm</a:t>
            </a:r>
            <a:r>
              <a:rPr lang="de-DE" sz="3200" b="1" dirty="0">
                <a:ea typeface="Calibri" panose="020F0502020204030204" pitchFamily="34" charset="0"/>
                <a:cs typeface="Calibri" panose="020F0502020204030204" pitchFamily="34" charset="0"/>
              </a:rPr>
              <a:t> </a:t>
            </a:r>
          </a:p>
          <a:p>
            <a:r>
              <a:rPr lang="de-DE" sz="3200" dirty="0" err="1"/>
              <a:t>vascular</a:t>
            </a:r>
            <a:r>
              <a:rPr lang="de-DE" sz="3200" dirty="0"/>
              <a:t> </a:t>
            </a:r>
            <a:r>
              <a:rPr lang="de-DE" sz="3200" dirty="0" err="1"/>
              <a:t>compression</a:t>
            </a:r>
            <a:r>
              <a:rPr lang="de-DE" sz="3200" dirty="0"/>
              <a:t> </a:t>
            </a:r>
            <a:r>
              <a:rPr lang="de-DE" sz="3200" dirty="0" err="1"/>
              <a:t>syndromes</a:t>
            </a:r>
            <a:r>
              <a:rPr lang="de-DE" sz="3200" dirty="0"/>
              <a:t> </a:t>
            </a:r>
            <a:r>
              <a:rPr lang="de-DE" sz="3200" dirty="0" err="1"/>
              <a:t>are</a:t>
            </a:r>
            <a:r>
              <a:rPr lang="de-DE" sz="3200" dirty="0"/>
              <a:t> </a:t>
            </a:r>
          </a:p>
        </p:txBody>
      </p:sp>
      <p:sp>
        <p:nvSpPr>
          <p:cNvPr id="51" name="Textfeld 50">
            <a:extLst>
              <a:ext uri="{FF2B5EF4-FFF2-40B4-BE49-F238E27FC236}">
                <a16:creationId xmlns:a16="http://schemas.microsoft.com/office/drawing/2014/main" id="{D2763BCF-7680-E418-944E-4DEF4EEEAC48}"/>
              </a:ext>
            </a:extLst>
          </p:cNvPr>
          <p:cNvSpPr txBox="1"/>
          <p:nvPr/>
        </p:nvSpPr>
        <p:spPr>
          <a:xfrm>
            <a:off x="8716798" y="202918"/>
            <a:ext cx="10974508" cy="1323439"/>
          </a:xfrm>
          <a:prstGeom prst="rect">
            <a:avLst/>
          </a:prstGeom>
          <a:solidFill>
            <a:srgbClr val="FFFF00"/>
          </a:solidFill>
        </p:spPr>
        <p:txBody>
          <a:bodyPr wrap="square">
            <a:spAutoFit/>
          </a:bodyPr>
          <a:lstStyle/>
          <a:p>
            <a:pPr algn="l"/>
            <a:r>
              <a:rPr lang="de-DE" sz="4000" b="1" dirty="0" err="1">
                <a:ea typeface="Calibri" panose="020F0502020204030204" pitchFamily="34" charset="0"/>
                <a:cs typeface="Calibri" panose="020F0502020204030204" pitchFamily="34" charset="0"/>
              </a:rPr>
              <a:t>Conflicting</a:t>
            </a:r>
            <a:r>
              <a:rPr lang="de-DE" sz="4000" b="1" dirty="0">
                <a:ea typeface="Calibri" panose="020F0502020204030204" pitchFamily="34" charset="0"/>
                <a:cs typeface="Calibri" panose="020F0502020204030204" pitchFamily="34" charset="0"/>
              </a:rPr>
              <a:t> </a:t>
            </a:r>
            <a:r>
              <a:rPr lang="de-DE" sz="4000" b="1" dirty="0" err="1">
                <a:ea typeface="Calibri" panose="020F0502020204030204" pitchFamily="34" charset="0"/>
                <a:cs typeface="Calibri" panose="020F0502020204030204" pitchFamily="34" charset="0"/>
              </a:rPr>
              <a:t>observations</a:t>
            </a:r>
            <a:r>
              <a:rPr lang="de-DE" sz="4000" b="1" dirty="0">
                <a:ea typeface="Calibri" panose="020F0502020204030204" pitchFamily="34" charset="0"/>
                <a:cs typeface="Calibri" panose="020F0502020204030204" pitchFamily="34" charset="0"/>
              </a:rPr>
              <a:t> in </a:t>
            </a:r>
            <a:r>
              <a:rPr lang="de-DE" sz="4000" b="1" dirty="0" err="1">
                <a:ea typeface="Calibri" panose="020F0502020204030204" pitchFamily="34" charset="0"/>
                <a:cs typeface="Calibri" panose="020F0502020204030204" pitchFamily="34" charset="0"/>
              </a:rPr>
              <a:t>many</a:t>
            </a:r>
            <a:r>
              <a:rPr lang="de-DE" sz="4000" b="1" dirty="0">
                <a:ea typeface="Calibri" panose="020F0502020204030204" pitchFamily="34" charset="0"/>
                <a:cs typeface="Calibri" panose="020F0502020204030204" pitchFamily="34" charset="0"/>
              </a:rPr>
              <a:t> </a:t>
            </a:r>
            <a:r>
              <a:rPr lang="de-DE" sz="4000" b="1" dirty="0" err="1">
                <a:ea typeface="Calibri" panose="020F0502020204030204" pitchFamily="34" charset="0"/>
                <a:cs typeface="Calibri" panose="020F0502020204030204" pitchFamily="34" charset="0"/>
              </a:rPr>
              <a:t>thousands</a:t>
            </a:r>
            <a:r>
              <a:rPr lang="de-DE" sz="4000" b="1" dirty="0">
                <a:ea typeface="Calibri" panose="020F0502020204030204" pitchFamily="34" charset="0"/>
                <a:cs typeface="Calibri" panose="020F0502020204030204" pitchFamily="34" charset="0"/>
              </a:rPr>
              <a:t> of </a:t>
            </a:r>
            <a:r>
              <a:rPr lang="de-DE" sz="4000" b="1" dirty="0" err="1">
                <a:ea typeface="Calibri" panose="020F0502020204030204" pitchFamily="34" charset="0"/>
                <a:cs typeface="Calibri" panose="020F0502020204030204" pitchFamily="34" charset="0"/>
              </a:rPr>
              <a:t>diagnosed</a:t>
            </a:r>
            <a:r>
              <a:rPr lang="de-DE" sz="4000" b="1" dirty="0">
                <a:ea typeface="Calibri" panose="020F0502020204030204" pitchFamily="34" charset="0"/>
                <a:cs typeface="Calibri" panose="020F0502020204030204" pitchFamily="34" charset="0"/>
              </a:rPr>
              <a:t> </a:t>
            </a:r>
            <a:r>
              <a:rPr lang="de-DE" sz="4000" b="1" dirty="0" err="1">
                <a:ea typeface="Calibri" panose="020F0502020204030204" pitchFamily="34" charset="0"/>
                <a:cs typeface="Calibri" panose="020F0502020204030204" pitchFamily="34" charset="0"/>
              </a:rPr>
              <a:t>patients</a:t>
            </a:r>
            <a:r>
              <a:rPr lang="de-DE" sz="4000" b="1" dirty="0">
                <a:ea typeface="Calibri" panose="020F0502020204030204" pitchFamily="34" charset="0"/>
                <a:cs typeface="Calibri" panose="020F0502020204030204" pitchFamily="34" charset="0"/>
              </a:rPr>
              <a:t> </a:t>
            </a:r>
            <a:r>
              <a:rPr lang="de-DE" sz="4000" b="1" dirty="0" err="1">
                <a:ea typeface="Calibri" panose="020F0502020204030204" pitchFamily="34" charset="0"/>
                <a:cs typeface="Calibri" panose="020F0502020204030204" pitchFamily="34" charset="0"/>
              </a:rPr>
              <a:t>from</a:t>
            </a:r>
            <a:r>
              <a:rPr lang="de-DE" sz="4000" b="1" dirty="0">
                <a:ea typeface="Calibri" panose="020F0502020204030204" pitchFamily="34" charset="0"/>
                <a:cs typeface="Calibri" panose="020F0502020204030204" pitchFamily="34" charset="0"/>
              </a:rPr>
              <a:t> 1990-2026 </a:t>
            </a:r>
            <a:r>
              <a:rPr lang="de-DE" sz="2800" dirty="0"/>
              <a:t>VCS </a:t>
            </a:r>
            <a:r>
              <a:rPr lang="de-DE" sz="2800" dirty="0" err="1"/>
              <a:t>are</a:t>
            </a:r>
            <a:r>
              <a:rPr lang="de-DE" sz="2800" dirty="0"/>
              <a:t> </a:t>
            </a:r>
          </a:p>
        </p:txBody>
      </p:sp>
      <p:sp>
        <p:nvSpPr>
          <p:cNvPr id="53" name="Textfeld 52">
            <a:extLst>
              <a:ext uri="{FF2B5EF4-FFF2-40B4-BE49-F238E27FC236}">
                <a16:creationId xmlns:a16="http://schemas.microsoft.com/office/drawing/2014/main" id="{32818F21-8661-B593-790B-49FB7A87C6E2}"/>
              </a:ext>
            </a:extLst>
          </p:cNvPr>
          <p:cNvSpPr txBox="1"/>
          <p:nvPr/>
        </p:nvSpPr>
        <p:spPr>
          <a:xfrm>
            <a:off x="1270636" y="29742046"/>
            <a:ext cx="18764981" cy="646331"/>
          </a:xfrm>
          <a:prstGeom prst="rect">
            <a:avLst/>
          </a:prstGeom>
          <a:solidFill>
            <a:srgbClr val="FFFF00"/>
          </a:solidFill>
        </p:spPr>
        <p:txBody>
          <a:bodyPr wrap="square" anchor="ctr">
            <a:spAutoFit/>
          </a:bodyPr>
          <a:lstStyle/>
          <a:p>
            <a:pPr algn="ctr"/>
            <a:r>
              <a:rPr lang="de-DE" sz="3600" b="1" u="sng" dirty="0">
                <a:highlight>
                  <a:srgbClr val="FFFF00"/>
                </a:highlight>
              </a:rPr>
              <a:t>Updated </a:t>
            </a:r>
            <a:r>
              <a:rPr lang="de-DE" sz="3600" b="1" u="sng" dirty="0" err="1">
                <a:highlight>
                  <a:srgbClr val="FFFF00"/>
                </a:highlight>
              </a:rPr>
              <a:t>Paradigm</a:t>
            </a:r>
            <a:endParaRPr lang="de-DE" sz="3600" b="1" u="sng" dirty="0">
              <a:highlight>
                <a:srgbClr val="FFFF00"/>
              </a:highlight>
            </a:endParaRPr>
          </a:p>
        </p:txBody>
      </p:sp>
    </p:spTree>
    <p:extLst>
      <p:ext uri="{BB962C8B-B14F-4D97-AF65-F5344CB8AC3E}">
        <p14:creationId xmlns:p14="http://schemas.microsoft.com/office/powerpoint/2010/main" val="1160920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C0D4F94-2E69-435B-A7F3-9CC55FC3F932}"/>
              </a:ext>
            </a:extLst>
          </p:cNvPr>
          <p:cNvSpPr>
            <a:spLocks noGrp="1"/>
          </p:cNvSpPr>
          <p:nvPr>
            <p:ph type="title"/>
          </p:nvPr>
        </p:nvSpPr>
        <p:spPr>
          <a:xfrm>
            <a:off x="1517390" y="1464741"/>
            <a:ext cx="18516601" cy="2061619"/>
          </a:xfrm>
        </p:spPr>
        <p:txBody>
          <a:bodyPr/>
          <a:lstStyle/>
          <a:p>
            <a:pPr algn="l"/>
            <a:r>
              <a:rPr lang="en-US" sz="7200" b="1" dirty="0"/>
              <a:t>The diagnosis of multiple compression syndromes requires a new approach</a:t>
            </a:r>
            <a:br>
              <a:rPr lang="en-US" sz="7200" dirty="0"/>
            </a:br>
            <a:br>
              <a:rPr lang="en-US" sz="7200" dirty="0"/>
            </a:br>
            <a:r>
              <a:rPr lang="en-US" sz="6000" dirty="0"/>
              <a:t>Focusing on </a:t>
            </a:r>
            <a:r>
              <a:rPr lang="en-US" sz="6000" b="1" dirty="0"/>
              <a:t>morphology</a:t>
            </a:r>
            <a:r>
              <a:rPr lang="en-US" sz="6000" dirty="0"/>
              <a:t> (narrowing of the vessel), </a:t>
            </a:r>
            <a:r>
              <a:rPr lang="en-US" sz="6000" b="1" dirty="0"/>
              <a:t>local symptoms</a:t>
            </a:r>
            <a:r>
              <a:rPr lang="en-US" sz="6000" dirty="0"/>
              <a:t> (pain at the compression site, </a:t>
            </a:r>
            <a:r>
              <a:rPr lang="en-US" sz="6000" dirty="0" err="1"/>
              <a:t>haematuria</a:t>
            </a:r>
            <a:r>
              <a:rPr lang="en-US" sz="6000" dirty="0"/>
              <a:t> in left renal vein compression, left leg thrombosis </a:t>
            </a:r>
            <a:r>
              <a:rPr lang="en-US" sz="6000" dirty="0" err="1"/>
              <a:t>thrombosis</a:t>
            </a:r>
            <a:r>
              <a:rPr lang="en-US" sz="6000" dirty="0"/>
              <a:t> in the left common iliac vein compression) and </a:t>
            </a:r>
            <a:r>
              <a:rPr lang="en-US" sz="6000" b="1" dirty="0"/>
              <a:t>simple flow velocity measurements </a:t>
            </a:r>
            <a:r>
              <a:rPr lang="en-US" sz="6000" b="1" dirty="0">
                <a:solidFill>
                  <a:srgbClr val="FF0000"/>
                </a:solidFill>
              </a:rPr>
              <a:t>do not reflect the systemic and functional nature of simultaneously occurring multiple compressions</a:t>
            </a:r>
            <a:r>
              <a:rPr lang="en-US" sz="6000" dirty="0"/>
              <a:t> in one individual. </a:t>
            </a:r>
            <a:br>
              <a:rPr lang="en-US" sz="6000" dirty="0"/>
            </a:br>
            <a:br>
              <a:rPr lang="en-US" sz="6000" dirty="0"/>
            </a:br>
            <a:r>
              <a:rPr lang="en-US" sz="6000" dirty="0"/>
              <a:t>The collateral network is causing a fancy array of remote symptoms. The disturbed perfusion of organs needs to be quantified and correlated to remote symptoms. This requires a </a:t>
            </a:r>
            <a:endParaRPr lang="de-DE" sz="7200" dirty="0"/>
          </a:p>
        </p:txBody>
      </p:sp>
      <p:sp>
        <p:nvSpPr>
          <p:cNvPr id="2" name="Textfeld 1">
            <a:extLst>
              <a:ext uri="{FF2B5EF4-FFF2-40B4-BE49-F238E27FC236}">
                <a16:creationId xmlns:a16="http://schemas.microsoft.com/office/drawing/2014/main" id="{72AE9108-4FD1-6068-5547-F1036857E192}"/>
              </a:ext>
            </a:extLst>
          </p:cNvPr>
          <p:cNvSpPr txBox="1"/>
          <p:nvPr/>
        </p:nvSpPr>
        <p:spPr>
          <a:xfrm>
            <a:off x="1517390" y="17639928"/>
            <a:ext cx="17539220" cy="17020044"/>
          </a:xfrm>
          <a:prstGeom prst="rect">
            <a:avLst/>
          </a:prstGeom>
          <a:solidFill>
            <a:schemeClr val="bg1"/>
          </a:solidFill>
        </p:spPr>
        <p:txBody>
          <a:bodyPr wrap="square" rtlCol="0">
            <a:spAutoFit/>
          </a:bodyPr>
          <a:lstStyle/>
          <a:p>
            <a:r>
              <a:rPr lang="en-US" sz="8000" b="1" dirty="0"/>
              <a:t>New paradigm of vascular compressions:</a:t>
            </a:r>
            <a:br>
              <a:rPr lang="en-US" sz="6000" dirty="0"/>
            </a:br>
            <a:br>
              <a:rPr lang="de-DE" sz="6000" dirty="0"/>
            </a:br>
            <a:r>
              <a:rPr lang="de-DE" sz="6000" dirty="0" err="1"/>
              <a:t>Vascular</a:t>
            </a:r>
            <a:r>
              <a:rPr lang="de-DE" sz="6000" dirty="0"/>
              <a:t> </a:t>
            </a:r>
            <a:r>
              <a:rPr lang="de-DE" sz="6000" dirty="0" err="1"/>
              <a:t>compression</a:t>
            </a:r>
            <a:r>
              <a:rPr lang="de-DE" sz="6000" dirty="0"/>
              <a:t> </a:t>
            </a:r>
            <a:r>
              <a:rPr lang="de-DE" sz="6000" dirty="0" err="1"/>
              <a:t>syndromes</a:t>
            </a:r>
            <a:r>
              <a:rPr lang="en-US" sz="6000" dirty="0"/>
              <a:t> are </a:t>
            </a:r>
          </a:p>
          <a:p>
            <a:endParaRPr lang="en-US" sz="6000" dirty="0"/>
          </a:p>
          <a:p>
            <a:pPr marL="857250" indent="-857250">
              <a:buFont typeface="Symbol" panose="05050102010706020507" pitchFamily="18" charset="2"/>
              <a:buChar char="·"/>
            </a:pPr>
            <a:r>
              <a:rPr lang="en-US" sz="6000" b="1" dirty="0"/>
              <a:t>frequent</a:t>
            </a:r>
          </a:p>
          <a:p>
            <a:pPr marL="857250" indent="-857250">
              <a:buFont typeface="Symbol" panose="05050102010706020507" pitchFamily="18" charset="2"/>
              <a:buChar char="·"/>
            </a:pPr>
            <a:r>
              <a:rPr lang="en-US" sz="6000" b="1" dirty="0"/>
              <a:t>female</a:t>
            </a:r>
            <a:r>
              <a:rPr lang="en-US" sz="6000" dirty="0"/>
              <a:t> (90%) </a:t>
            </a:r>
          </a:p>
          <a:p>
            <a:pPr marL="857250" indent="-857250">
              <a:buFont typeface="Symbol" panose="05050102010706020507" pitchFamily="18" charset="2"/>
              <a:buChar char="·"/>
            </a:pPr>
            <a:r>
              <a:rPr lang="en-US" sz="6000" b="1" dirty="0"/>
              <a:t>multifaceted</a:t>
            </a:r>
            <a:r>
              <a:rPr lang="en-US" sz="6000" dirty="0"/>
              <a:t> </a:t>
            </a:r>
            <a:r>
              <a:rPr lang="en-US" sz="6000" b="1" dirty="0"/>
              <a:t>function dependent </a:t>
            </a:r>
            <a:r>
              <a:rPr lang="en-US" sz="6000" dirty="0"/>
              <a:t>(varying with body posture, uptake of food and physical activities) </a:t>
            </a:r>
          </a:p>
          <a:p>
            <a:pPr marL="857250" indent="-857250">
              <a:buFont typeface="Symbol" panose="05050102010706020507" pitchFamily="18" charset="2"/>
              <a:buChar char="·"/>
            </a:pPr>
            <a:r>
              <a:rPr lang="en-US" sz="6000" b="1" dirty="0"/>
              <a:t>compressions of various abdominal structures </a:t>
            </a:r>
            <a:r>
              <a:rPr lang="en-US" sz="6000" dirty="0"/>
              <a:t>(veins, arteries, intestines, nerves) that require the measurement of </a:t>
            </a:r>
          </a:p>
          <a:p>
            <a:pPr marL="857250" indent="-857250">
              <a:buFont typeface="Symbol" panose="05050102010706020507" pitchFamily="18" charset="2"/>
              <a:buChar char="·"/>
            </a:pPr>
            <a:r>
              <a:rPr lang="en-US" sz="6000" b="1" dirty="0"/>
              <a:t>flow volumes and tissue perfusion</a:t>
            </a:r>
            <a:r>
              <a:rPr lang="en-US" sz="6000" dirty="0"/>
              <a:t> of the affected organs in order to </a:t>
            </a:r>
          </a:p>
          <a:p>
            <a:pPr marL="857250" indent="-857250">
              <a:buFont typeface="Symbol" panose="05050102010706020507" pitchFamily="18" charset="2"/>
              <a:buChar char="·"/>
            </a:pPr>
            <a:r>
              <a:rPr lang="en-US" sz="6000" b="1" dirty="0"/>
              <a:t>correlate</a:t>
            </a:r>
            <a:r>
              <a:rPr lang="en-US" sz="6000" dirty="0"/>
              <a:t> perfusion changes with the respective</a:t>
            </a:r>
          </a:p>
          <a:p>
            <a:pPr marL="857250" indent="-857250">
              <a:buFont typeface="Symbol" panose="05050102010706020507" pitchFamily="18" charset="2"/>
              <a:buChar char="·"/>
            </a:pPr>
            <a:r>
              <a:rPr lang="en-US" sz="6000" b="1" dirty="0"/>
              <a:t>organs symptoms </a:t>
            </a:r>
            <a:r>
              <a:rPr lang="en-US" sz="6000" dirty="0"/>
              <a:t>- functional deficits and </a:t>
            </a:r>
          </a:p>
          <a:p>
            <a:pPr marL="857250" indent="-857250">
              <a:buFont typeface="Symbol" panose="05050102010706020507" pitchFamily="18" charset="2"/>
              <a:buChar char="·"/>
            </a:pPr>
            <a:r>
              <a:rPr lang="en-US" sz="6000" b="1" dirty="0"/>
              <a:t>pain – the predominant symptom anywhere</a:t>
            </a:r>
            <a:r>
              <a:rPr lang="en-US" sz="6000" dirty="0"/>
              <a:t>.</a:t>
            </a:r>
            <a:br>
              <a:rPr lang="en-US" sz="6000" dirty="0"/>
            </a:br>
            <a:br>
              <a:rPr lang="de-DE" sz="6000" dirty="0"/>
            </a:br>
            <a:endParaRPr lang="de-DE" sz="6000" b="1"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3913933"/>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solidFill>
      </a:spPr>
      <a:bodyPr wrap="square" rtlCol="0">
        <a:spAutoFit/>
      </a:bodyPr>
      <a:lstStyle>
        <a:defPPr algn="l">
          <a:defRPr sz="3600" b="1" dirty="0">
            <a:ea typeface="Calibri" panose="020F0502020204030204" pitchFamily="34" charset="0"/>
            <a:cs typeface="Calibri" panose="020F0502020204030204" pitchFamily="34" charset="0"/>
          </a:defRPr>
        </a:defPPr>
      </a:lstStyle>
    </a:tx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617</Words>
  <Application>Microsoft Office PowerPoint</Application>
  <PresentationFormat>Benutzerdefiniert</PresentationFormat>
  <Paragraphs>62</Paragraphs>
  <Slides>3</Slides>
  <Notes>3</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3</vt:i4>
      </vt:variant>
    </vt:vector>
  </HeadingPairs>
  <TitlesOfParts>
    <vt:vector size="8" baseType="lpstr">
      <vt:lpstr>Arial</vt:lpstr>
      <vt:lpstr>Calibri</vt:lpstr>
      <vt:lpstr>Symbol</vt:lpstr>
      <vt:lpstr>Larissa</vt:lpstr>
      <vt:lpstr>Microsoft Excel-Arbeitsblatt</vt:lpstr>
      <vt:lpstr>Towards a paradigm shift in diagnosing venous compression syndromes</vt:lpstr>
      <vt:lpstr>PowerPoint-Präsentation</vt:lpstr>
      <vt:lpstr>The diagnosis of multiple compression syndromes requires a new approach  Focusing on morphology (narrowing of the vessel), local symptoms (pain at the compression site, haematuria in left renal vein compression, left leg thrombosis thrombosis in the left common iliac vein compression) and simple flow velocity measurements do not reflect the systemic and functional nature of simultaneously occurring multiple compressions in one individual.   The collateral network is causing a fancy array of remote symptoms. The disturbed perfusion of organs needs to be quantified and correlated to remote symptoms. This requires 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Daniel Metzler</dc:creator>
  <cp:lastModifiedBy>Thomas Scholbach</cp:lastModifiedBy>
  <cp:revision>88</cp:revision>
  <cp:lastPrinted>2016-08-18T11:58:47Z</cp:lastPrinted>
  <dcterms:created xsi:type="dcterms:W3CDTF">2012-03-13T09:21:48Z</dcterms:created>
  <dcterms:modified xsi:type="dcterms:W3CDTF">2026-08-26T13:47:34Z</dcterms:modified>
</cp:coreProperties>
</file>