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7" r:id="rId3"/>
    <p:sldId id="259" r:id="rId4"/>
  </p:sldIdLst>
  <p:sldSz cx="20574000" cy="36576000"/>
  <p:notesSz cx="6797675" cy="9926638"/>
  <p:defaultTextStyle>
    <a:defPPr>
      <a:defRPr lang="de-DE"/>
    </a:defPPr>
    <a:lvl1pPr algn="l" defTabSz="3656686" rtl="0" fontAlgn="base">
      <a:spcBef>
        <a:spcPct val="0"/>
      </a:spcBef>
      <a:spcAft>
        <a:spcPct val="0"/>
      </a:spcAft>
      <a:defRPr sz="7198" kern="1200">
        <a:solidFill>
          <a:schemeClr val="tx1"/>
        </a:solidFill>
        <a:latin typeface="Calibri" pitchFamily="34" charset="0"/>
        <a:ea typeface="+mn-ea"/>
        <a:cs typeface="Arial" charset="0"/>
      </a:defRPr>
    </a:lvl1pPr>
    <a:lvl2pPr marL="1828343" indent="-914171" algn="l" defTabSz="3656686" rtl="0" fontAlgn="base">
      <a:spcBef>
        <a:spcPct val="0"/>
      </a:spcBef>
      <a:spcAft>
        <a:spcPct val="0"/>
      </a:spcAft>
      <a:defRPr sz="7198" kern="1200">
        <a:solidFill>
          <a:schemeClr val="tx1"/>
        </a:solidFill>
        <a:latin typeface="Calibri" pitchFamily="34" charset="0"/>
        <a:ea typeface="+mn-ea"/>
        <a:cs typeface="Arial" charset="0"/>
      </a:defRPr>
    </a:lvl2pPr>
    <a:lvl3pPr marL="3656686" indent="-1828343" algn="l" defTabSz="3656686" rtl="0" fontAlgn="base">
      <a:spcBef>
        <a:spcPct val="0"/>
      </a:spcBef>
      <a:spcAft>
        <a:spcPct val="0"/>
      </a:spcAft>
      <a:defRPr sz="7198" kern="1200">
        <a:solidFill>
          <a:schemeClr val="tx1"/>
        </a:solidFill>
        <a:latin typeface="Calibri" pitchFamily="34" charset="0"/>
        <a:ea typeface="+mn-ea"/>
        <a:cs typeface="Arial" charset="0"/>
      </a:defRPr>
    </a:lvl3pPr>
    <a:lvl4pPr marL="5485028" indent="-2742514" algn="l" defTabSz="3656686" rtl="0" fontAlgn="base">
      <a:spcBef>
        <a:spcPct val="0"/>
      </a:spcBef>
      <a:spcAft>
        <a:spcPct val="0"/>
      </a:spcAft>
      <a:defRPr sz="7198" kern="1200">
        <a:solidFill>
          <a:schemeClr val="tx1"/>
        </a:solidFill>
        <a:latin typeface="Calibri" pitchFamily="34" charset="0"/>
        <a:ea typeface="+mn-ea"/>
        <a:cs typeface="Arial" charset="0"/>
      </a:defRPr>
    </a:lvl4pPr>
    <a:lvl5pPr marL="7313371" indent="-3656686" algn="l" defTabSz="3656686" rtl="0" fontAlgn="base">
      <a:spcBef>
        <a:spcPct val="0"/>
      </a:spcBef>
      <a:spcAft>
        <a:spcPct val="0"/>
      </a:spcAft>
      <a:defRPr sz="7198" kern="1200">
        <a:solidFill>
          <a:schemeClr val="tx1"/>
        </a:solidFill>
        <a:latin typeface="Calibri" pitchFamily="34" charset="0"/>
        <a:ea typeface="+mn-ea"/>
        <a:cs typeface="Arial" charset="0"/>
      </a:defRPr>
    </a:lvl5pPr>
    <a:lvl6pPr marL="4570857" algn="l" defTabSz="1828343" rtl="0" eaLnBrk="1" latinLnBrk="0" hangingPunct="1">
      <a:defRPr sz="7198" kern="1200">
        <a:solidFill>
          <a:schemeClr val="tx1"/>
        </a:solidFill>
        <a:latin typeface="Calibri" pitchFamily="34" charset="0"/>
        <a:ea typeface="+mn-ea"/>
        <a:cs typeface="Arial" charset="0"/>
      </a:defRPr>
    </a:lvl6pPr>
    <a:lvl7pPr marL="5485028" algn="l" defTabSz="1828343" rtl="0" eaLnBrk="1" latinLnBrk="0" hangingPunct="1">
      <a:defRPr sz="7198" kern="1200">
        <a:solidFill>
          <a:schemeClr val="tx1"/>
        </a:solidFill>
        <a:latin typeface="Calibri" pitchFamily="34" charset="0"/>
        <a:ea typeface="+mn-ea"/>
        <a:cs typeface="Arial" charset="0"/>
      </a:defRPr>
    </a:lvl7pPr>
    <a:lvl8pPr marL="6399200" algn="l" defTabSz="1828343" rtl="0" eaLnBrk="1" latinLnBrk="0" hangingPunct="1">
      <a:defRPr sz="7198" kern="1200">
        <a:solidFill>
          <a:schemeClr val="tx1"/>
        </a:solidFill>
        <a:latin typeface="Calibri" pitchFamily="34" charset="0"/>
        <a:ea typeface="+mn-ea"/>
        <a:cs typeface="Arial" charset="0"/>
      </a:defRPr>
    </a:lvl8pPr>
    <a:lvl9pPr marL="7313371" algn="l" defTabSz="1828343" rtl="0" eaLnBrk="1" latinLnBrk="0" hangingPunct="1">
      <a:defRPr sz="7198"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11520" userDrawn="1">
          <p15:clr>
            <a:srgbClr val="A4A3A4"/>
          </p15:clr>
        </p15:guide>
        <p15:guide id="2" pos="64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Karjalainen" initials="M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8D"/>
    <a:srgbClr val="E5342C"/>
    <a:srgbClr val="96A950"/>
    <a:srgbClr val="EB6909"/>
    <a:srgbClr val="E7AD2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p:cViewPr>
        <p:scale>
          <a:sx n="25" d="100"/>
          <a:sy n="25" d="100"/>
        </p:scale>
        <p:origin x="2376" y="-1248"/>
      </p:cViewPr>
      <p:guideLst>
        <p:guide orient="horz" pos="11520"/>
        <p:guide pos="64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de-DE"/>
          </a:p>
        </p:txBody>
      </p:sp>
      <p:sp>
        <p:nvSpPr>
          <p:cNvPr id="3" name="Datumsplatzhalter 2"/>
          <p:cNvSpPr>
            <a:spLocks noGrp="1"/>
          </p:cNvSpPr>
          <p:nvPr>
            <p:ph type="dt" idx="1"/>
          </p:nvPr>
        </p:nvSpPr>
        <p:spPr>
          <a:xfrm>
            <a:off x="3850444" y="0"/>
            <a:ext cx="2945659" cy="496332"/>
          </a:xfrm>
          <a:prstGeom prst="rect">
            <a:avLst/>
          </a:prstGeom>
        </p:spPr>
        <p:txBody>
          <a:bodyPr vert="horz" lIns="91433" tIns="45717" rIns="91433" bIns="45717" rtlCol="0"/>
          <a:lstStyle>
            <a:lvl1pPr algn="r">
              <a:defRPr sz="1200"/>
            </a:lvl1pPr>
          </a:lstStyle>
          <a:p>
            <a:fld id="{A92BBD12-B717-416D-8132-D388652C7559}" type="datetimeFigureOut">
              <a:rPr lang="de-DE" smtClean="0"/>
              <a:t>26.08.2026</a:t>
            </a:fld>
            <a:endParaRPr lang="de-DE"/>
          </a:p>
        </p:txBody>
      </p:sp>
      <p:sp>
        <p:nvSpPr>
          <p:cNvPr id="4" name="Folienbildplatzhalter 3"/>
          <p:cNvSpPr>
            <a:spLocks noGrp="1" noRot="1" noChangeAspect="1"/>
          </p:cNvSpPr>
          <p:nvPr>
            <p:ph type="sldImg" idx="2"/>
          </p:nvPr>
        </p:nvSpPr>
        <p:spPr>
          <a:xfrm>
            <a:off x="2351088" y="744538"/>
            <a:ext cx="2095500" cy="3722687"/>
          </a:xfrm>
          <a:prstGeom prst="rect">
            <a:avLst/>
          </a:prstGeom>
          <a:noFill/>
          <a:ln w="12700">
            <a:solidFill>
              <a:prstClr val="black"/>
            </a:solidFill>
          </a:ln>
        </p:spPr>
        <p:txBody>
          <a:bodyPr vert="horz" lIns="91433" tIns="45717" rIns="91433" bIns="45717"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33" tIns="45717" rIns="91433" bIns="4571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33" tIns="45717" rIns="91433" bIns="45717"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33" tIns="45717" rIns="91433" bIns="45717" rtlCol="0" anchor="b"/>
          <a:lstStyle>
            <a:lvl1pPr algn="r">
              <a:defRPr sz="1200"/>
            </a:lvl1pPr>
          </a:lstStyle>
          <a:p>
            <a:fld id="{6B7B78B9-69D5-4468-A0A3-659A2CB2473E}" type="slidenum">
              <a:rPr lang="de-DE" smtClean="0"/>
              <a:t>‹Nr.›</a:t>
            </a:fld>
            <a:endParaRPr lang="de-DE"/>
          </a:p>
        </p:txBody>
      </p:sp>
    </p:spTree>
    <p:extLst>
      <p:ext uri="{BB962C8B-B14F-4D97-AF65-F5344CB8AC3E}">
        <p14:creationId xmlns:p14="http://schemas.microsoft.com/office/powerpoint/2010/main" val="2476244438"/>
      </p:ext>
    </p:extLst>
  </p:cSld>
  <p:clrMap bg1="lt1" tx1="dk1" bg2="lt2" tx2="dk2" accent1="accent1" accent2="accent2" accent3="accent3" accent4="accent4" accent5="accent5" accent6="accent6" hlink="hlink" folHlink="folHlink"/>
  <p:notesStyle>
    <a:lvl1pPr marL="0" algn="l" defTabSz="1828343" rtl="0" eaLnBrk="1" latinLnBrk="0" hangingPunct="1">
      <a:defRPr sz="2399" kern="1200">
        <a:solidFill>
          <a:schemeClr val="tx1"/>
        </a:solidFill>
        <a:latin typeface="+mn-lt"/>
        <a:ea typeface="+mn-ea"/>
        <a:cs typeface="+mn-cs"/>
      </a:defRPr>
    </a:lvl1pPr>
    <a:lvl2pPr marL="914171" algn="l" defTabSz="1828343" rtl="0" eaLnBrk="1" latinLnBrk="0" hangingPunct="1">
      <a:defRPr sz="2399" kern="1200">
        <a:solidFill>
          <a:schemeClr val="tx1"/>
        </a:solidFill>
        <a:latin typeface="+mn-lt"/>
        <a:ea typeface="+mn-ea"/>
        <a:cs typeface="+mn-cs"/>
      </a:defRPr>
    </a:lvl2pPr>
    <a:lvl3pPr marL="1828343" algn="l" defTabSz="1828343" rtl="0" eaLnBrk="1" latinLnBrk="0" hangingPunct="1">
      <a:defRPr sz="2399" kern="1200">
        <a:solidFill>
          <a:schemeClr val="tx1"/>
        </a:solidFill>
        <a:latin typeface="+mn-lt"/>
        <a:ea typeface="+mn-ea"/>
        <a:cs typeface="+mn-cs"/>
      </a:defRPr>
    </a:lvl3pPr>
    <a:lvl4pPr marL="2742514" algn="l" defTabSz="1828343" rtl="0" eaLnBrk="1" latinLnBrk="0" hangingPunct="1">
      <a:defRPr sz="2399" kern="1200">
        <a:solidFill>
          <a:schemeClr val="tx1"/>
        </a:solidFill>
        <a:latin typeface="+mn-lt"/>
        <a:ea typeface="+mn-ea"/>
        <a:cs typeface="+mn-cs"/>
      </a:defRPr>
    </a:lvl4pPr>
    <a:lvl5pPr marL="3656686" algn="l" defTabSz="1828343" rtl="0" eaLnBrk="1" latinLnBrk="0" hangingPunct="1">
      <a:defRPr sz="2399" kern="1200">
        <a:solidFill>
          <a:schemeClr val="tx1"/>
        </a:solidFill>
        <a:latin typeface="+mn-lt"/>
        <a:ea typeface="+mn-ea"/>
        <a:cs typeface="+mn-cs"/>
      </a:defRPr>
    </a:lvl5pPr>
    <a:lvl6pPr marL="4570857" algn="l" defTabSz="1828343" rtl="0" eaLnBrk="1" latinLnBrk="0" hangingPunct="1">
      <a:defRPr sz="2399" kern="1200">
        <a:solidFill>
          <a:schemeClr val="tx1"/>
        </a:solidFill>
        <a:latin typeface="+mn-lt"/>
        <a:ea typeface="+mn-ea"/>
        <a:cs typeface="+mn-cs"/>
      </a:defRPr>
    </a:lvl6pPr>
    <a:lvl7pPr marL="5485028" algn="l" defTabSz="1828343" rtl="0" eaLnBrk="1" latinLnBrk="0" hangingPunct="1">
      <a:defRPr sz="2399" kern="1200">
        <a:solidFill>
          <a:schemeClr val="tx1"/>
        </a:solidFill>
        <a:latin typeface="+mn-lt"/>
        <a:ea typeface="+mn-ea"/>
        <a:cs typeface="+mn-cs"/>
      </a:defRPr>
    </a:lvl7pPr>
    <a:lvl8pPr marL="6399200" algn="l" defTabSz="1828343" rtl="0" eaLnBrk="1" latinLnBrk="0" hangingPunct="1">
      <a:defRPr sz="2399" kern="1200">
        <a:solidFill>
          <a:schemeClr val="tx1"/>
        </a:solidFill>
        <a:latin typeface="+mn-lt"/>
        <a:ea typeface="+mn-ea"/>
        <a:cs typeface="+mn-cs"/>
      </a:defRPr>
    </a:lvl8pPr>
    <a:lvl9pPr marL="7313371" algn="l" defTabSz="1828343" rtl="0" eaLnBrk="1" latinLnBrk="0" hangingPunct="1">
      <a:defRPr sz="23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t>Folie 1: Titel, Autoren, Affiliation, </a:t>
            </a:r>
            <a:r>
              <a:rPr lang="de-DE" dirty="0" err="1"/>
              <a:t>Disclosure</a:t>
            </a:r>
            <a:r>
              <a:rPr lang="de-DE" dirty="0"/>
              <a:t>-Informationen, </a:t>
            </a:r>
            <a:r>
              <a:rPr lang="de-DE" dirty="0" err="1"/>
              <a:t>Posternr</a:t>
            </a:r>
            <a:r>
              <a:rPr lang="de-DE" dirty="0"/>
              <a:t>.</a:t>
            </a:r>
          </a:p>
        </p:txBody>
      </p:sp>
      <p:sp>
        <p:nvSpPr>
          <p:cNvPr id="4" name="Foliennummernplatzhalter 3"/>
          <p:cNvSpPr>
            <a:spLocks noGrp="1"/>
          </p:cNvSpPr>
          <p:nvPr>
            <p:ph type="sldNum" sz="quarter" idx="10"/>
          </p:nvPr>
        </p:nvSpPr>
        <p:spPr/>
        <p:txBody>
          <a:bodyPr/>
          <a:lstStyle/>
          <a:p>
            <a:fld id="{6B7B78B9-69D5-4468-A0A3-659A2CB2473E}" type="slidenum">
              <a:rPr lang="de-DE" smtClean="0"/>
              <a:t>1</a:t>
            </a:fld>
            <a:endParaRPr lang="de-DE"/>
          </a:p>
        </p:txBody>
      </p:sp>
    </p:spTree>
    <p:extLst>
      <p:ext uri="{BB962C8B-B14F-4D97-AF65-F5344CB8AC3E}">
        <p14:creationId xmlns:p14="http://schemas.microsoft.com/office/powerpoint/2010/main" val="1034191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latin typeface="Arial" charset="0"/>
                <a:ea typeface="Arial" charset="0"/>
                <a:cs typeface="Arial" charset="0"/>
              </a:rPr>
              <a:t>Folie 2: Einleitung, </a:t>
            </a:r>
            <a:r>
              <a:rPr lang="de-DE" dirty="0" err="1">
                <a:latin typeface="Arial" charset="0"/>
                <a:ea typeface="Arial" charset="0"/>
                <a:cs typeface="Arial" charset="0"/>
              </a:rPr>
              <a:t>Einschlußkriterien</a:t>
            </a:r>
            <a:r>
              <a:rPr lang="de-DE" dirty="0">
                <a:latin typeface="Arial" charset="0"/>
                <a:ea typeface="Arial" charset="0"/>
                <a:cs typeface="Arial" charset="0"/>
              </a:rPr>
              <a:t> und Methoden, Ergebnisse</a:t>
            </a:r>
          </a:p>
        </p:txBody>
      </p:sp>
      <p:sp>
        <p:nvSpPr>
          <p:cNvPr id="4" name="Foliennummernplatzhalter 3"/>
          <p:cNvSpPr>
            <a:spLocks noGrp="1"/>
          </p:cNvSpPr>
          <p:nvPr>
            <p:ph type="sldNum" sz="quarter" idx="10"/>
          </p:nvPr>
        </p:nvSpPr>
        <p:spPr/>
        <p:txBody>
          <a:bodyPr/>
          <a:lstStyle/>
          <a:p>
            <a:fld id="{6B7B78B9-69D5-4468-A0A3-659A2CB2473E}" type="slidenum">
              <a:rPr lang="de-DE" smtClean="0"/>
              <a:t>2</a:t>
            </a:fld>
            <a:endParaRPr lang="de-DE"/>
          </a:p>
        </p:txBody>
      </p:sp>
    </p:spTree>
    <p:extLst>
      <p:ext uri="{BB962C8B-B14F-4D97-AF65-F5344CB8AC3E}">
        <p14:creationId xmlns:p14="http://schemas.microsoft.com/office/powerpoint/2010/main" val="492070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51088" y="744538"/>
            <a:ext cx="2095500" cy="3722687"/>
          </a:xfrm>
        </p:spPr>
      </p:sp>
      <p:sp>
        <p:nvSpPr>
          <p:cNvPr id="3" name="Notizenplatzhalter 2"/>
          <p:cNvSpPr>
            <a:spLocks noGrp="1"/>
          </p:cNvSpPr>
          <p:nvPr>
            <p:ph type="body" idx="1"/>
          </p:nvPr>
        </p:nvSpPr>
        <p:spPr/>
        <p:txBody>
          <a:bodyPr/>
          <a:lstStyle/>
          <a:p>
            <a:pPr defTabSz="914330">
              <a:defRPr/>
            </a:pPr>
            <a:r>
              <a:rPr lang="de-DE" dirty="0">
                <a:solidFill>
                  <a:srgbClr val="004E8D"/>
                </a:solidFill>
                <a:latin typeface="Arial"/>
                <a:cs typeface="Arial"/>
              </a:rPr>
              <a:t>Folie 3: Schlussfolgerung</a:t>
            </a:r>
            <a:endParaRPr lang="de-DE" dirty="0">
              <a:latin typeface="Arial" charset="0"/>
              <a:ea typeface="Arial" charset="0"/>
              <a:cs typeface="Arial" charset="0"/>
            </a:endParaRPr>
          </a:p>
        </p:txBody>
      </p:sp>
      <p:sp>
        <p:nvSpPr>
          <p:cNvPr id="4" name="Foliennummernplatzhalter 3"/>
          <p:cNvSpPr>
            <a:spLocks noGrp="1"/>
          </p:cNvSpPr>
          <p:nvPr>
            <p:ph type="sldNum" sz="quarter" idx="10"/>
          </p:nvPr>
        </p:nvSpPr>
        <p:spPr/>
        <p:txBody>
          <a:bodyPr/>
          <a:lstStyle/>
          <a:p>
            <a:fld id="{6B7B78B9-69D5-4468-A0A3-659A2CB2473E}" type="slidenum">
              <a:rPr lang="de-DE" smtClean="0"/>
              <a:t>3</a:t>
            </a:fld>
            <a:endParaRPr lang="de-DE"/>
          </a:p>
        </p:txBody>
      </p:sp>
    </p:spTree>
    <p:extLst>
      <p:ext uri="{BB962C8B-B14F-4D97-AF65-F5344CB8AC3E}">
        <p14:creationId xmlns:p14="http://schemas.microsoft.com/office/powerpoint/2010/main" val="1187176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543050" y="3670376"/>
            <a:ext cx="17487900" cy="6111945"/>
          </a:xfrm>
          <a:prstGeom prst="rect">
            <a:avLst/>
          </a:prstGeom>
        </p:spPr>
        <p:txBody>
          <a:bodyPr lIns="182917" tIns="91458" rIns="182917" bIns="91458"/>
          <a:lstStyle>
            <a:lvl1pPr>
              <a:defRPr/>
            </a:lvl1pPr>
          </a:lstStyle>
          <a:p>
            <a:r>
              <a:rPr lang="de-DE" dirty="0" err="1"/>
              <a:t>Postertitle</a:t>
            </a:r>
            <a:endParaRPr lang="de-DE" dirty="0"/>
          </a:p>
        </p:txBody>
      </p:sp>
      <p:sp>
        <p:nvSpPr>
          <p:cNvPr id="3" name="Untertitel 2"/>
          <p:cNvSpPr>
            <a:spLocks noGrp="1"/>
          </p:cNvSpPr>
          <p:nvPr>
            <p:ph type="subTitle" idx="1" hasCustomPrompt="1"/>
          </p:nvPr>
        </p:nvSpPr>
        <p:spPr>
          <a:xfrm>
            <a:off x="3086099" y="11303224"/>
            <a:ext cx="14401801" cy="20810312"/>
          </a:xfrm>
          <a:prstGeom prst="rect">
            <a:avLst/>
          </a:prstGeom>
        </p:spPr>
        <p:txBody>
          <a:bodyPr lIns="182917" tIns="91458" rIns="182917" bIns="91458"/>
          <a:lstStyle>
            <a:lvl1pPr marL="0" indent="0" algn="ctr">
              <a:buNone/>
              <a:defRPr>
                <a:solidFill>
                  <a:schemeClr val="tx1"/>
                </a:solidFill>
              </a:defRPr>
            </a:lvl1pPr>
            <a:lvl2pPr marL="914583" indent="0" algn="ctr">
              <a:buNone/>
              <a:defRPr>
                <a:solidFill>
                  <a:schemeClr val="tx1">
                    <a:tint val="75000"/>
                  </a:schemeClr>
                </a:solidFill>
              </a:defRPr>
            </a:lvl2pPr>
            <a:lvl3pPr marL="1829166" indent="0" algn="ctr">
              <a:buNone/>
              <a:defRPr>
                <a:solidFill>
                  <a:schemeClr val="tx1">
                    <a:tint val="75000"/>
                  </a:schemeClr>
                </a:solidFill>
              </a:defRPr>
            </a:lvl3pPr>
            <a:lvl4pPr marL="2743749" indent="0" algn="ctr">
              <a:buNone/>
              <a:defRPr>
                <a:solidFill>
                  <a:schemeClr val="tx1">
                    <a:tint val="75000"/>
                  </a:schemeClr>
                </a:solidFill>
              </a:defRPr>
            </a:lvl4pPr>
            <a:lvl5pPr marL="3658332" indent="0" algn="ctr">
              <a:buNone/>
              <a:defRPr>
                <a:solidFill>
                  <a:schemeClr val="tx1">
                    <a:tint val="75000"/>
                  </a:schemeClr>
                </a:solidFill>
              </a:defRPr>
            </a:lvl5pPr>
            <a:lvl6pPr marL="4572914" indent="0" algn="ctr">
              <a:buNone/>
              <a:defRPr>
                <a:solidFill>
                  <a:schemeClr val="tx1">
                    <a:tint val="75000"/>
                  </a:schemeClr>
                </a:solidFill>
              </a:defRPr>
            </a:lvl6pPr>
            <a:lvl7pPr marL="5487497" indent="0" algn="ctr">
              <a:buNone/>
              <a:defRPr>
                <a:solidFill>
                  <a:schemeClr val="tx1">
                    <a:tint val="75000"/>
                  </a:schemeClr>
                </a:solidFill>
              </a:defRPr>
            </a:lvl7pPr>
            <a:lvl8pPr marL="6402080" indent="0" algn="ctr">
              <a:buNone/>
              <a:defRPr>
                <a:solidFill>
                  <a:schemeClr val="tx1">
                    <a:tint val="75000"/>
                  </a:schemeClr>
                </a:solidFill>
              </a:defRPr>
            </a:lvl8pPr>
            <a:lvl9pPr marL="7316663" indent="0" algn="ctr">
              <a:buNone/>
              <a:defRPr>
                <a:solidFill>
                  <a:schemeClr val="tx1">
                    <a:tint val="75000"/>
                  </a:schemeClr>
                </a:solidFill>
              </a:defRPr>
            </a:lvl9pPr>
          </a:lstStyle>
          <a:p>
            <a:r>
              <a:rPr lang="de-DE" dirty="0" err="1"/>
              <a:t>Authors</a:t>
            </a:r>
            <a:r>
              <a:rPr lang="de-DE" dirty="0"/>
              <a:t>, Co-</a:t>
            </a:r>
            <a:r>
              <a:rPr lang="de-DE" dirty="0" err="1"/>
              <a:t>Authors</a:t>
            </a:r>
            <a:r>
              <a:rPr lang="de-DE" dirty="0"/>
              <a:t>, Institute, Town</a:t>
            </a:r>
          </a:p>
        </p:txBody>
      </p:sp>
      <p:sp>
        <p:nvSpPr>
          <p:cNvPr id="9" name="Textplatzhalter 8">
            <a:extLst>
              <a:ext uri="{FF2B5EF4-FFF2-40B4-BE49-F238E27FC236}">
                <a16:creationId xmlns:a16="http://schemas.microsoft.com/office/drawing/2014/main" id="{DB4BB468-6FDA-4C84-884E-9EF04D732E96}"/>
              </a:ext>
            </a:extLst>
          </p:cNvPr>
          <p:cNvSpPr>
            <a:spLocks noGrp="1"/>
          </p:cNvSpPr>
          <p:nvPr>
            <p:ph type="body" sz="quarter" idx="10" hasCustomPrompt="1"/>
          </p:nvPr>
        </p:nvSpPr>
        <p:spPr>
          <a:xfrm>
            <a:off x="1543050" y="1293813"/>
            <a:ext cx="17487900" cy="1728491"/>
          </a:xfrm>
          <a:prstGeom prst="rect">
            <a:avLst/>
          </a:prstGeom>
        </p:spPr>
        <p:txBody>
          <a:bodyPr/>
          <a:lstStyle>
            <a:lvl1pPr marL="0" indent="0" algn="ctr">
              <a:buNone/>
              <a:defRPr sz="8000"/>
            </a:lvl1pPr>
          </a:lstStyle>
          <a:p>
            <a:pPr lvl="0"/>
            <a:r>
              <a:rPr lang="de-DE" dirty="0"/>
              <a:t>Poster No.</a:t>
            </a:r>
          </a:p>
        </p:txBody>
      </p:sp>
    </p:spTree>
    <p:extLst>
      <p:ext uri="{BB962C8B-B14F-4D97-AF65-F5344CB8AC3E}">
        <p14:creationId xmlns:p14="http://schemas.microsoft.com/office/powerpoint/2010/main" val="73449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28700" y="1464741"/>
            <a:ext cx="18516601" cy="2438383"/>
          </a:xfrm>
          <a:prstGeom prst="rect">
            <a:avLst/>
          </a:prstGeom>
        </p:spPr>
        <p:txBody>
          <a:bodyPr lIns="182917" tIns="91458" rIns="182917" bIns="91458"/>
          <a:lstStyle>
            <a:lvl1pPr>
              <a:defRPr baseline="0"/>
            </a:lvl1pPr>
          </a:lstStyle>
          <a:p>
            <a:r>
              <a:rPr lang="de-DE" dirty="0" err="1"/>
              <a:t>Presentation</a:t>
            </a:r>
            <a:endParaRPr lang="de-DE" dirty="0"/>
          </a:p>
        </p:txBody>
      </p:sp>
    </p:spTree>
    <p:extLst>
      <p:ext uri="{BB962C8B-B14F-4D97-AF65-F5344CB8AC3E}">
        <p14:creationId xmlns:p14="http://schemas.microsoft.com/office/powerpoint/2010/main" val="4029927470"/>
      </p:ext>
    </p:extLst>
  </p:cSld>
  <p:clrMapOvr>
    <a:masterClrMapping/>
  </p:clrMapOvr>
  <p:extLst>
    <p:ext uri="{DCECCB84-F9BA-43D5-87BE-67443E8EF086}">
      <p15:sldGuideLst xmlns:p15="http://schemas.microsoft.com/office/powerpoint/2012/main">
        <p15:guide id="1" orient="horz" pos="11520" userDrawn="1">
          <p15:clr>
            <a:srgbClr val="FBAE40"/>
          </p15:clr>
        </p15:guide>
        <p15:guide id="2" pos="6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28700" y="1464741"/>
            <a:ext cx="18516601" cy="2061619"/>
          </a:xfrm>
          <a:prstGeom prst="rect">
            <a:avLst/>
          </a:prstGeom>
        </p:spPr>
        <p:txBody>
          <a:bodyPr lIns="182917" tIns="91458" rIns="182917" bIns="91458"/>
          <a:lstStyle>
            <a:lvl1pPr>
              <a:defRPr baseline="0"/>
            </a:lvl1pPr>
          </a:lstStyle>
          <a:p>
            <a:r>
              <a:rPr lang="de-DE" dirty="0" err="1"/>
              <a:t>Conclusion</a:t>
            </a:r>
            <a:endParaRPr lang="de-DE" dirty="0"/>
          </a:p>
        </p:txBody>
      </p:sp>
    </p:spTree>
    <p:extLst>
      <p:ext uri="{BB962C8B-B14F-4D97-AF65-F5344CB8AC3E}">
        <p14:creationId xmlns:p14="http://schemas.microsoft.com/office/powerpoint/2010/main" val="2870376540"/>
      </p:ext>
    </p:extLst>
  </p:cSld>
  <p:clrMapOvr>
    <a:masterClrMapping/>
  </p:clrMapOvr>
  <p:extLst>
    <p:ext uri="{DCECCB84-F9BA-43D5-87BE-67443E8EF086}">
      <p15:sldGuideLst xmlns:p15="http://schemas.microsoft.com/office/powerpoint/2012/main">
        <p15:guide id="1" orient="horz" pos="11520" userDrawn="1">
          <p15:clr>
            <a:srgbClr val="FBAE40"/>
          </p15:clr>
        </p15:guide>
        <p15:guide id="2" pos="64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Textfeld 2"/>
          <p:cNvSpPr txBox="1">
            <a:spLocks noChangeArrowheads="1"/>
          </p:cNvSpPr>
          <p:nvPr userDrawn="1"/>
        </p:nvSpPr>
        <p:spPr bwMode="auto">
          <a:xfrm>
            <a:off x="648184" y="35317681"/>
            <a:ext cx="575150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Calibri" pitchFamily="34" charset="0"/>
              </a:defRPr>
            </a:lvl1pPr>
            <a:lvl2pPr marL="742950" indent="-285750">
              <a:defRPr sz="3600">
                <a:solidFill>
                  <a:schemeClr val="tx1"/>
                </a:solidFill>
                <a:latin typeface="Calibri" pitchFamily="34" charset="0"/>
              </a:defRPr>
            </a:lvl2pPr>
            <a:lvl3pPr marL="1143000" indent="-228600">
              <a:defRPr sz="3600">
                <a:solidFill>
                  <a:schemeClr val="tx1"/>
                </a:solidFill>
                <a:latin typeface="Calibri" pitchFamily="34" charset="0"/>
              </a:defRPr>
            </a:lvl3pPr>
            <a:lvl4pPr marL="1600200" indent="-228600">
              <a:defRPr sz="3600">
                <a:solidFill>
                  <a:schemeClr val="tx1"/>
                </a:solidFill>
                <a:latin typeface="Calibri" pitchFamily="34" charset="0"/>
              </a:defRPr>
            </a:lvl4pPr>
            <a:lvl5pPr marL="2057400" indent="-228600">
              <a:defRPr sz="3600">
                <a:solidFill>
                  <a:schemeClr val="tx1"/>
                </a:solidFill>
                <a:latin typeface="Calibri" pitchFamily="34" charset="0"/>
              </a:defRPr>
            </a:lvl5pPr>
            <a:lvl6pPr marL="2514600" indent="-228600" defTabSz="1828800" fontAlgn="base">
              <a:spcBef>
                <a:spcPct val="0"/>
              </a:spcBef>
              <a:spcAft>
                <a:spcPct val="0"/>
              </a:spcAft>
              <a:defRPr sz="3600">
                <a:solidFill>
                  <a:schemeClr val="tx1"/>
                </a:solidFill>
                <a:latin typeface="Calibri" pitchFamily="34" charset="0"/>
              </a:defRPr>
            </a:lvl6pPr>
            <a:lvl7pPr marL="2971800" indent="-228600" defTabSz="1828800" fontAlgn="base">
              <a:spcBef>
                <a:spcPct val="0"/>
              </a:spcBef>
              <a:spcAft>
                <a:spcPct val="0"/>
              </a:spcAft>
              <a:defRPr sz="3600">
                <a:solidFill>
                  <a:schemeClr val="tx1"/>
                </a:solidFill>
                <a:latin typeface="Calibri" pitchFamily="34" charset="0"/>
              </a:defRPr>
            </a:lvl7pPr>
            <a:lvl8pPr marL="3429000" indent="-228600" defTabSz="1828800" fontAlgn="base">
              <a:spcBef>
                <a:spcPct val="0"/>
              </a:spcBef>
              <a:spcAft>
                <a:spcPct val="0"/>
              </a:spcAft>
              <a:defRPr sz="3600">
                <a:solidFill>
                  <a:schemeClr val="tx1"/>
                </a:solidFill>
                <a:latin typeface="Calibri" pitchFamily="34" charset="0"/>
              </a:defRPr>
            </a:lvl8pPr>
            <a:lvl9pPr marL="3886200" indent="-228600" defTabSz="1828800" fontAlgn="base">
              <a:spcBef>
                <a:spcPct val="0"/>
              </a:spcBef>
              <a:spcAft>
                <a:spcPct val="0"/>
              </a:spcAft>
              <a:defRPr sz="3600">
                <a:solidFill>
                  <a:schemeClr val="tx1"/>
                </a:solidFill>
                <a:latin typeface="Calibri" pitchFamily="34" charset="0"/>
              </a:defRPr>
            </a:lvl9pPr>
          </a:lstStyle>
          <a:p>
            <a:r>
              <a:rPr lang="de-DE" altLang="de-DE" sz="1200" b="1" dirty="0">
                <a:solidFill>
                  <a:schemeClr val="bg1"/>
                </a:solidFill>
                <a:latin typeface="Arial" charset="0"/>
              </a:rPr>
              <a:t>11. Deutscher Allergiekongress 2016</a:t>
            </a:r>
            <a:r>
              <a:rPr lang="de-DE" altLang="de-DE" sz="1200" b="1" baseline="0" dirty="0">
                <a:solidFill>
                  <a:schemeClr val="bg1"/>
                </a:solidFill>
                <a:latin typeface="Arial" charset="0"/>
              </a:rPr>
              <a:t> </a:t>
            </a:r>
            <a:r>
              <a:rPr lang="de-DE" altLang="de-DE" sz="1200" b="1" dirty="0">
                <a:solidFill>
                  <a:schemeClr val="bg1"/>
                </a:solidFill>
                <a:latin typeface="Arial" charset="0"/>
              </a:rPr>
              <a:t>in Berlin</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82" r:id="rId3"/>
  </p:sldLayoutIdLst>
  <p:txStyles>
    <p:titleStyle>
      <a:lvl1pPr algn="ctr" defTabSz="1828800" rtl="0" fontAlgn="base">
        <a:spcBef>
          <a:spcPct val="0"/>
        </a:spcBef>
        <a:spcAft>
          <a:spcPct val="0"/>
        </a:spcAft>
        <a:defRPr sz="8800" kern="1200">
          <a:solidFill>
            <a:schemeClr val="tx1"/>
          </a:solidFill>
          <a:latin typeface="+mj-lt"/>
          <a:ea typeface="+mj-ea"/>
          <a:cs typeface="+mj-cs"/>
        </a:defRPr>
      </a:lvl1pPr>
      <a:lvl2pPr algn="ctr" defTabSz="1828800" rtl="0" fontAlgn="base">
        <a:spcBef>
          <a:spcPct val="0"/>
        </a:spcBef>
        <a:spcAft>
          <a:spcPct val="0"/>
        </a:spcAft>
        <a:defRPr sz="8800">
          <a:solidFill>
            <a:schemeClr val="tx1"/>
          </a:solidFill>
          <a:latin typeface="Calibri" pitchFamily="34" charset="0"/>
        </a:defRPr>
      </a:lvl2pPr>
      <a:lvl3pPr algn="ctr" defTabSz="1828800" rtl="0" fontAlgn="base">
        <a:spcBef>
          <a:spcPct val="0"/>
        </a:spcBef>
        <a:spcAft>
          <a:spcPct val="0"/>
        </a:spcAft>
        <a:defRPr sz="8800">
          <a:solidFill>
            <a:schemeClr val="tx1"/>
          </a:solidFill>
          <a:latin typeface="Calibri" pitchFamily="34" charset="0"/>
        </a:defRPr>
      </a:lvl3pPr>
      <a:lvl4pPr algn="ctr" defTabSz="1828800" rtl="0" fontAlgn="base">
        <a:spcBef>
          <a:spcPct val="0"/>
        </a:spcBef>
        <a:spcAft>
          <a:spcPct val="0"/>
        </a:spcAft>
        <a:defRPr sz="8800">
          <a:solidFill>
            <a:schemeClr val="tx1"/>
          </a:solidFill>
          <a:latin typeface="Calibri" pitchFamily="34" charset="0"/>
        </a:defRPr>
      </a:lvl4pPr>
      <a:lvl5pPr algn="ctr" defTabSz="1828800" rtl="0" fontAlgn="base">
        <a:spcBef>
          <a:spcPct val="0"/>
        </a:spcBef>
        <a:spcAft>
          <a:spcPct val="0"/>
        </a:spcAft>
        <a:defRPr sz="8800">
          <a:solidFill>
            <a:schemeClr val="tx1"/>
          </a:solidFill>
          <a:latin typeface="Calibri" pitchFamily="34" charset="0"/>
        </a:defRPr>
      </a:lvl5pPr>
      <a:lvl6pPr marL="457200" algn="ctr" defTabSz="1828800" rtl="0" fontAlgn="base">
        <a:spcBef>
          <a:spcPct val="0"/>
        </a:spcBef>
        <a:spcAft>
          <a:spcPct val="0"/>
        </a:spcAft>
        <a:defRPr sz="8800">
          <a:solidFill>
            <a:schemeClr val="tx1"/>
          </a:solidFill>
          <a:latin typeface="Calibri" pitchFamily="34" charset="0"/>
        </a:defRPr>
      </a:lvl6pPr>
      <a:lvl7pPr marL="914400" algn="ctr" defTabSz="1828800" rtl="0" fontAlgn="base">
        <a:spcBef>
          <a:spcPct val="0"/>
        </a:spcBef>
        <a:spcAft>
          <a:spcPct val="0"/>
        </a:spcAft>
        <a:defRPr sz="8800">
          <a:solidFill>
            <a:schemeClr val="tx1"/>
          </a:solidFill>
          <a:latin typeface="Calibri" pitchFamily="34" charset="0"/>
        </a:defRPr>
      </a:lvl7pPr>
      <a:lvl8pPr marL="1371600" algn="ctr" defTabSz="1828800" rtl="0" fontAlgn="base">
        <a:spcBef>
          <a:spcPct val="0"/>
        </a:spcBef>
        <a:spcAft>
          <a:spcPct val="0"/>
        </a:spcAft>
        <a:defRPr sz="8800">
          <a:solidFill>
            <a:schemeClr val="tx1"/>
          </a:solidFill>
          <a:latin typeface="Calibri" pitchFamily="34" charset="0"/>
        </a:defRPr>
      </a:lvl8pPr>
      <a:lvl9pPr marL="1828800" algn="ctr" defTabSz="1828800" rtl="0" fontAlgn="base">
        <a:spcBef>
          <a:spcPct val="0"/>
        </a:spcBef>
        <a:spcAft>
          <a:spcPct val="0"/>
        </a:spcAft>
        <a:defRPr sz="8800">
          <a:solidFill>
            <a:schemeClr val="tx1"/>
          </a:solidFill>
          <a:latin typeface="Calibri" pitchFamily="34" charset="0"/>
        </a:defRPr>
      </a:lvl9pPr>
    </p:titleStyle>
    <p:bodyStyle>
      <a:lvl1pPr marL="685800" indent="-685800" algn="l" defTabSz="1828800" rtl="0" fontAlgn="base">
        <a:spcBef>
          <a:spcPct val="20000"/>
        </a:spcBef>
        <a:spcAft>
          <a:spcPct val="0"/>
        </a:spcAft>
        <a:buFont typeface="Arial" charset="0"/>
        <a:buChar char="•"/>
        <a:defRPr sz="6400" kern="1200">
          <a:solidFill>
            <a:schemeClr val="tx1"/>
          </a:solidFill>
          <a:latin typeface="+mn-lt"/>
          <a:ea typeface="+mn-ea"/>
          <a:cs typeface="+mn-cs"/>
        </a:defRPr>
      </a:lvl1pPr>
      <a:lvl2pPr marL="1485900" indent="-571500" algn="l" defTabSz="1828800" rtl="0" fontAlgn="base">
        <a:spcBef>
          <a:spcPct val="20000"/>
        </a:spcBef>
        <a:spcAft>
          <a:spcPct val="0"/>
        </a:spcAft>
        <a:buFont typeface="Arial" charset="0"/>
        <a:buChar char="–"/>
        <a:defRPr sz="5600" kern="1200">
          <a:solidFill>
            <a:schemeClr val="tx1"/>
          </a:solidFill>
          <a:latin typeface="+mn-lt"/>
          <a:ea typeface="+mn-ea"/>
          <a:cs typeface="+mn-cs"/>
        </a:defRPr>
      </a:lvl2pPr>
      <a:lvl3pPr marL="2286000" indent="-457200" algn="l" defTabSz="1828800" rtl="0" fontAlgn="base">
        <a:spcBef>
          <a:spcPct val="20000"/>
        </a:spcBef>
        <a:spcAft>
          <a:spcPct val="0"/>
        </a:spcAft>
        <a:buFont typeface="Arial" charset="0"/>
        <a:buChar char="•"/>
        <a:defRPr sz="4800" kern="1200">
          <a:solidFill>
            <a:schemeClr val="tx1"/>
          </a:solidFill>
          <a:latin typeface="+mn-lt"/>
          <a:ea typeface="+mn-ea"/>
          <a:cs typeface="+mn-cs"/>
        </a:defRPr>
      </a:lvl3pPr>
      <a:lvl4pPr marL="3200400" indent="-457200" algn="l" defTabSz="1828800" rtl="0" fontAlgn="base">
        <a:spcBef>
          <a:spcPct val="20000"/>
        </a:spcBef>
        <a:spcAft>
          <a:spcPct val="0"/>
        </a:spcAft>
        <a:buFont typeface="Arial" charset="0"/>
        <a:buChar char="–"/>
        <a:defRPr sz="4000" kern="1200">
          <a:solidFill>
            <a:schemeClr val="tx1"/>
          </a:solidFill>
          <a:latin typeface="+mn-lt"/>
          <a:ea typeface="+mn-ea"/>
          <a:cs typeface="+mn-cs"/>
        </a:defRPr>
      </a:lvl4pPr>
      <a:lvl5pPr marL="4114800" indent="-457200" algn="l" defTabSz="1828800" rtl="0" fontAlgn="base">
        <a:spcBef>
          <a:spcPct val="20000"/>
        </a:spcBef>
        <a:spcAft>
          <a:spcPct val="0"/>
        </a:spcAft>
        <a:buFont typeface="Arial" charset="0"/>
        <a:buChar char="»"/>
        <a:defRPr sz="4000" kern="1200">
          <a:solidFill>
            <a:schemeClr val="tx1"/>
          </a:solidFill>
          <a:latin typeface="+mn-lt"/>
          <a:ea typeface="+mn-ea"/>
          <a:cs typeface="+mn-cs"/>
        </a:defRPr>
      </a:lvl5pPr>
      <a:lvl6pPr marL="5030206"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4789"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9372"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3954" indent="-457291" algn="l" defTabSz="1829166"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de-DE"/>
      </a:defPPr>
      <a:lvl1pPr marL="0" algn="l" defTabSz="1829166" rtl="0" eaLnBrk="1" latinLnBrk="0" hangingPunct="1">
        <a:defRPr sz="3600" kern="1200">
          <a:solidFill>
            <a:schemeClr val="tx1"/>
          </a:solidFill>
          <a:latin typeface="+mn-lt"/>
          <a:ea typeface="+mn-ea"/>
          <a:cs typeface="+mn-cs"/>
        </a:defRPr>
      </a:lvl1pPr>
      <a:lvl2pPr marL="914583" algn="l" defTabSz="1829166" rtl="0" eaLnBrk="1" latinLnBrk="0" hangingPunct="1">
        <a:defRPr sz="3600" kern="1200">
          <a:solidFill>
            <a:schemeClr val="tx1"/>
          </a:solidFill>
          <a:latin typeface="+mn-lt"/>
          <a:ea typeface="+mn-ea"/>
          <a:cs typeface="+mn-cs"/>
        </a:defRPr>
      </a:lvl2pPr>
      <a:lvl3pPr marL="1829166" algn="l" defTabSz="1829166" rtl="0" eaLnBrk="1" latinLnBrk="0" hangingPunct="1">
        <a:defRPr sz="3600" kern="1200">
          <a:solidFill>
            <a:schemeClr val="tx1"/>
          </a:solidFill>
          <a:latin typeface="+mn-lt"/>
          <a:ea typeface="+mn-ea"/>
          <a:cs typeface="+mn-cs"/>
        </a:defRPr>
      </a:lvl3pPr>
      <a:lvl4pPr marL="2743749" algn="l" defTabSz="1829166" rtl="0" eaLnBrk="1" latinLnBrk="0" hangingPunct="1">
        <a:defRPr sz="3600" kern="1200">
          <a:solidFill>
            <a:schemeClr val="tx1"/>
          </a:solidFill>
          <a:latin typeface="+mn-lt"/>
          <a:ea typeface="+mn-ea"/>
          <a:cs typeface="+mn-cs"/>
        </a:defRPr>
      </a:lvl4pPr>
      <a:lvl5pPr marL="3658332" algn="l" defTabSz="1829166" rtl="0" eaLnBrk="1" latinLnBrk="0" hangingPunct="1">
        <a:defRPr sz="3600" kern="1200">
          <a:solidFill>
            <a:schemeClr val="tx1"/>
          </a:solidFill>
          <a:latin typeface="+mn-lt"/>
          <a:ea typeface="+mn-ea"/>
          <a:cs typeface="+mn-cs"/>
        </a:defRPr>
      </a:lvl5pPr>
      <a:lvl6pPr marL="4572914" algn="l" defTabSz="1829166" rtl="0" eaLnBrk="1" latinLnBrk="0" hangingPunct="1">
        <a:defRPr sz="3600" kern="1200">
          <a:solidFill>
            <a:schemeClr val="tx1"/>
          </a:solidFill>
          <a:latin typeface="+mn-lt"/>
          <a:ea typeface="+mn-ea"/>
          <a:cs typeface="+mn-cs"/>
        </a:defRPr>
      </a:lvl6pPr>
      <a:lvl7pPr marL="5487497" algn="l" defTabSz="1829166" rtl="0" eaLnBrk="1" latinLnBrk="0" hangingPunct="1">
        <a:defRPr sz="3600" kern="1200">
          <a:solidFill>
            <a:schemeClr val="tx1"/>
          </a:solidFill>
          <a:latin typeface="+mn-lt"/>
          <a:ea typeface="+mn-ea"/>
          <a:cs typeface="+mn-cs"/>
        </a:defRPr>
      </a:lvl7pPr>
      <a:lvl8pPr marL="6402080" algn="l" defTabSz="1829166" rtl="0" eaLnBrk="1" latinLnBrk="0" hangingPunct="1">
        <a:defRPr sz="3600" kern="1200">
          <a:solidFill>
            <a:schemeClr val="tx1"/>
          </a:solidFill>
          <a:latin typeface="+mn-lt"/>
          <a:ea typeface="+mn-ea"/>
          <a:cs typeface="+mn-cs"/>
        </a:defRPr>
      </a:lvl8pPr>
      <a:lvl9pPr marL="7316663" algn="l" defTabSz="182916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0" userDrawn="1">
          <p15:clr>
            <a:srgbClr val="F26B43"/>
          </p15:clr>
        </p15:guide>
        <p15:guide id="2" pos="64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scholbach.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hameleon-software.de/" TargetMode="External"/></Relationships>
</file>

<file path=ppt/slides/_rels/slide2.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image" Target="../media/image3.png"/><Relationship Id="rId18" Type="http://schemas.openxmlformats.org/officeDocument/2006/relationships/image" Target="../media/image8.jpeg"/><Relationship Id="rId3" Type="http://schemas.microsoft.com/office/2007/relationships/media" Target="../media/media2.mp4"/><Relationship Id="rId21" Type="http://schemas.openxmlformats.org/officeDocument/2006/relationships/image" Target="../media/image11.png"/><Relationship Id="rId7" Type="http://schemas.microsoft.com/office/2007/relationships/media" Target="../media/media4.mp4"/><Relationship Id="rId12" Type="http://schemas.openxmlformats.org/officeDocument/2006/relationships/image" Target="../media/image2.png"/><Relationship Id="rId17" Type="http://schemas.openxmlformats.org/officeDocument/2006/relationships/image" Target="../media/image7.png"/><Relationship Id="rId2" Type="http://schemas.openxmlformats.org/officeDocument/2006/relationships/video" Target="../media/media1.mp4"/><Relationship Id="rId16" Type="http://schemas.openxmlformats.org/officeDocument/2006/relationships/image" Target="../media/image6.png"/><Relationship Id="rId20" Type="http://schemas.openxmlformats.org/officeDocument/2006/relationships/image" Target="../media/image10.png"/><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1.png"/><Relationship Id="rId5" Type="http://schemas.microsoft.com/office/2007/relationships/media" Target="../media/media3.mp4"/><Relationship Id="rId15" Type="http://schemas.openxmlformats.org/officeDocument/2006/relationships/image" Target="../media/image5.jpeg"/><Relationship Id="rId23" Type="http://schemas.openxmlformats.org/officeDocument/2006/relationships/image" Target="../media/image13.png"/><Relationship Id="rId10" Type="http://schemas.openxmlformats.org/officeDocument/2006/relationships/notesSlide" Target="../notesSlides/notesSlide2.xml"/><Relationship Id="rId19" Type="http://schemas.openxmlformats.org/officeDocument/2006/relationships/image" Target="../media/image9.jpeg"/><Relationship Id="rId4" Type="http://schemas.openxmlformats.org/officeDocument/2006/relationships/video" Target="../media/media2.mp4"/><Relationship Id="rId9" Type="http://schemas.openxmlformats.org/officeDocument/2006/relationships/slideLayout" Target="../slideLayouts/slideLayout2.xml"/><Relationship Id="rId14" Type="http://schemas.openxmlformats.org/officeDocument/2006/relationships/image" Target="../media/image4.jpeg"/><Relationship Id="rId22"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F7CC3FD-D4B4-480F-A914-560CB9B86A2B}"/>
              </a:ext>
            </a:extLst>
          </p:cNvPr>
          <p:cNvSpPr>
            <a:spLocks noGrp="1"/>
          </p:cNvSpPr>
          <p:nvPr>
            <p:ph type="ctrTitle"/>
          </p:nvPr>
        </p:nvSpPr>
        <p:spPr/>
        <p:txBody>
          <a:bodyPr/>
          <a:lstStyle/>
          <a:p>
            <a:r>
              <a:rPr lang="en-US" dirty="0"/>
              <a:t>4D-PIXELFLUX Volume flow measurements of cerebral perfusion as a tool to quantify </a:t>
            </a:r>
            <a:br>
              <a:rPr lang="en-US" dirty="0"/>
            </a:br>
            <a:r>
              <a:rPr lang="en-US" dirty="0"/>
              <a:t>cerebral venous congestion </a:t>
            </a:r>
            <a:endParaRPr lang="de-DE" dirty="0"/>
          </a:p>
        </p:txBody>
      </p:sp>
      <p:sp>
        <p:nvSpPr>
          <p:cNvPr id="11" name="Untertitel 10">
            <a:extLst>
              <a:ext uri="{FF2B5EF4-FFF2-40B4-BE49-F238E27FC236}">
                <a16:creationId xmlns:a16="http://schemas.microsoft.com/office/drawing/2014/main" id="{66577CF5-9511-48FC-BC59-55E25BDA7E9A}"/>
              </a:ext>
            </a:extLst>
          </p:cNvPr>
          <p:cNvSpPr>
            <a:spLocks noGrp="1"/>
          </p:cNvSpPr>
          <p:nvPr>
            <p:ph type="subTitle" idx="1"/>
          </p:nvPr>
        </p:nvSpPr>
        <p:spPr/>
        <p:txBody>
          <a:bodyPr/>
          <a:lstStyle/>
          <a:p>
            <a:r>
              <a:rPr lang="de-DE" sz="6000" b="1" dirty="0"/>
              <a:t>Thomas Scholbach  -  Leipzig </a:t>
            </a:r>
          </a:p>
          <a:p>
            <a:r>
              <a:rPr lang="en-US" sz="6000" b="1" dirty="0"/>
              <a:t>Practice for functional ultrasound  </a:t>
            </a:r>
            <a:r>
              <a:rPr lang="en-US" sz="6000" b="1" dirty="0">
                <a:hlinkClick r:id="rId3"/>
              </a:rPr>
              <a:t>www.scholbach.de</a:t>
            </a:r>
            <a:endParaRPr lang="en-US" sz="6000" b="1" dirty="0"/>
          </a:p>
          <a:p>
            <a:endParaRPr lang="en-US" sz="6000" b="1" dirty="0"/>
          </a:p>
          <a:p>
            <a:r>
              <a:rPr lang="en-US" sz="6000" dirty="0"/>
              <a:t>Conflict of interest:</a:t>
            </a:r>
            <a:br>
              <a:rPr lang="en-US" sz="6000" dirty="0"/>
            </a:br>
            <a:br>
              <a:rPr lang="de-DE" sz="6000" dirty="0"/>
            </a:br>
            <a:r>
              <a:rPr lang="en-US" sz="6000" dirty="0"/>
              <a:t>Prof. Dr. med. habil. Thomas Scholbach together with his son , </a:t>
            </a:r>
            <a:br>
              <a:rPr lang="en-US" sz="6000" dirty="0"/>
            </a:br>
            <a:r>
              <a:rPr lang="en-US" sz="6000" dirty="0"/>
              <a:t>Prof. Dr. </a:t>
            </a:r>
            <a:r>
              <a:rPr lang="en-US" sz="6000" dirty="0" err="1"/>
              <a:t>rer</a:t>
            </a:r>
            <a:r>
              <a:rPr lang="en-US" sz="6000" dirty="0"/>
              <a:t>. nat. habil. Jakob Scholbach </a:t>
            </a:r>
            <a:br>
              <a:rPr lang="en-US" sz="6000" dirty="0"/>
            </a:br>
            <a:r>
              <a:rPr lang="en-US" sz="6000" dirty="0"/>
              <a:t>created the PixelFlux technique and </a:t>
            </a:r>
            <a:br>
              <a:rPr lang="en-US" sz="6000" dirty="0"/>
            </a:br>
            <a:r>
              <a:rPr lang="en-US" sz="6000" dirty="0"/>
              <a:t>4D-PixelFlux volume flow measurement technique. </a:t>
            </a:r>
            <a:br>
              <a:rPr lang="en-US" sz="6000" dirty="0"/>
            </a:br>
            <a:r>
              <a:rPr lang="en-US" sz="6000" dirty="0"/>
              <a:t>His son is the owner of the company Chameleon Software </a:t>
            </a:r>
          </a:p>
          <a:p>
            <a:r>
              <a:rPr lang="en-US" sz="6000" b="1" dirty="0">
                <a:hlinkClick r:id="rId4"/>
              </a:rPr>
              <a:t>www.chameleon-software.de</a:t>
            </a:r>
            <a:r>
              <a:rPr lang="en-US" sz="6000" b="1" dirty="0"/>
              <a:t> </a:t>
            </a:r>
          </a:p>
          <a:p>
            <a:r>
              <a:rPr lang="en-US" sz="6000" dirty="0"/>
              <a:t>.</a:t>
            </a:r>
            <a:br>
              <a:rPr lang="de-DE" sz="6000" dirty="0"/>
            </a:br>
            <a:endParaRPr lang="de-DE" sz="6000" b="1" dirty="0"/>
          </a:p>
          <a:p>
            <a:endParaRPr lang="de-DE" dirty="0"/>
          </a:p>
        </p:txBody>
      </p:sp>
      <p:sp>
        <p:nvSpPr>
          <p:cNvPr id="12" name="Textplatzhalter 11">
            <a:extLst>
              <a:ext uri="{FF2B5EF4-FFF2-40B4-BE49-F238E27FC236}">
                <a16:creationId xmlns:a16="http://schemas.microsoft.com/office/drawing/2014/main" id="{EA906E04-AD45-4DAB-B919-BF516ADA2B82}"/>
              </a:ext>
            </a:extLst>
          </p:cNvPr>
          <p:cNvSpPr>
            <a:spLocks noGrp="1"/>
          </p:cNvSpPr>
          <p:nvPr>
            <p:ph type="body" sz="quarter" idx="10"/>
          </p:nvPr>
        </p:nvSpPr>
        <p:spPr/>
        <p:txBody>
          <a:bodyPr/>
          <a:lstStyle/>
          <a:p>
            <a:r>
              <a:rPr lang="de-DE" dirty="0"/>
              <a:t>A-156 </a:t>
            </a:r>
          </a:p>
        </p:txBody>
      </p:sp>
    </p:spTree>
    <p:extLst>
      <p:ext uri="{BB962C8B-B14F-4D97-AF65-F5344CB8AC3E}">
        <p14:creationId xmlns:p14="http://schemas.microsoft.com/office/powerpoint/2010/main" val="3007898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456CACA3-68AE-4FE8-A984-0AA08E4BA4B3}"/>
              </a:ext>
            </a:extLst>
          </p:cNvPr>
          <p:cNvSpPr>
            <a:spLocks noGrp="1"/>
          </p:cNvSpPr>
          <p:nvPr>
            <p:ph type="title"/>
          </p:nvPr>
        </p:nvSpPr>
        <p:spPr>
          <a:xfrm>
            <a:off x="1028700" y="1464741"/>
            <a:ext cx="18516601" cy="33961163"/>
          </a:xfrm>
        </p:spPr>
        <p:txBody>
          <a:bodyPr/>
          <a:lstStyle/>
          <a:p>
            <a:pPr algn="l"/>
            <a:r>
              <a:rPr lang="de-DE" sz="6000" b="1" dirty="0"/>
              <a:t>Why 4D-PixelFlux </a:t>
            </a:r>
            <a:r>
              <a:rPr lang="de-DE" sz="6000" b="1" dirty="0" err="1"/>
              <a:t>volume</a:t>
            </a:r>
            <a:r>
              <a:rPr lang="de-DE" sz="6000" b="1" dirty="0"/>
              <a:t> </a:t>
            </a:r>
            <a:r>
              <a:rPr lang="de-DE" sz="6000" b="1" dirty="0" err="1"/>
              <a:t>flow</a:t>
            </a:r>
            <a:r>
              <a:rPr lang="de-DE" sz="6000" b="1" dirty="0"/>
              <a:t> </a:t>
            </a:r>
            <a:r>
              <a:rPr lang="de-DE" sz="6000" b="1" dirty="0" err="1"/>
              <a:t>measurements</a:t>
            </a:r>
            <a:r>
              <a:rPr lang="de-DE" sz="6000" b="1" dirty="0"/>
              <a:t>?</a:t>
            </a:r>
            <a:br>
              <a:rPr lang="de-DE" sz="2800" dirty="0"/>
            </a:br>
            <a:r>
              <a:rPr lang="de-DE" sz="3600" b="1" dirty="0"/>
              <a:t>The </a:t>
            </a:r>
            <a:r>
              <a:rPr lang="de-DE" sz="3600" b="1" dirty="0" err="1"/>
              <a:t>flow</a:t>
            </a:r>
            <a:r>
              <a:rPr lang="de-DE" sz="3600" b="1" dirty="0"/>
              <a:t> </a:t>
            </a:r>
            <a:r>
              <a:rPr lang="de-DE" sz="3600" b="1" dirty="0" err="1"/>
              <a:t>volume</a:t>
            </a:r>
            <a:r>
              <a:rPr lang="de-DE" sz="3600" b="1" dirty="0"/>
              <a:t> </a:t>
            </a:r>
            <a:r>
              <a:rPr lang="de-DE" sz="3600" b="1" dirty="0" err="1"/>
              <a:t>matters</a:t>
            </a:r>
            <a:r>
              <a:rPr lang="de-DE" sz="2800" dirty="0"/>
              <a:t>: </a:t>
            </a:r>
            <a:r>
              <a:rPr lang="en-US" sz="2400" dirty="0"/>
              <a:t>Defines oxygen and nutrient supply as well as organ drainage (hormones, metabolites, messengers)</a:t>
            </a:r>
            <a:br>
              <a:rPr lang="en-US" sz="2800" dirty="0"/>
            </a:br>
            <a:r>
              <a:rPr lang="en-US" sz="3600" dirty="0"/>
              <a:t>Traditional sonographic methods to measure the flow volume:</a:t>
            </a:r>
            <a:r>
              <a:rPr lang="en-US" sz="2400" dirty="0"/>
              <a:t> From circular area and mean flow velocity</a:t>
            </a:r>
            <a:br>
              <a:rPr lang="en-US" sz="2800" dirty="0"/>
            </a:br>
            <a:r>
              <a:rPr lang="en-US" sz="4000" b="1" u="sng" dirty="0"/>
              <a:t>Limits: Vessel size determines the ratio of lumen to wall flow - thus changes friction to transport ratio - thus flow profile - a single mean flow velocity is unrealistic</a:t>
            </a:r>
            <a:br>
              <a:rPr lang="en-US" sz="2800" dirty="0"/>
            </a:br>
            <a:r>
              <a:rPr lang="en-US" sz="2400" dirty="0"/>
              <a:t>While arteries are mostly around veins are not - no circular area and thus no simple diameter related flow volume</a:t>
            </a:r>
            <a:br>
              <a:rPr lang="en-US" sz="2800" dirty="0"/>
            </a:br>
            <a:br>
              <a:rPr lang="de-DE" sz="2800" dirty="0"/>
            </a:br>
            <a:r>
              <a:rPr lang="en-US" sz="4000" b="1" u="sng" dirty="0"/>
              <a:t>The solution: Pixel-wise flow measurement corrected for spatial angle</a:t>
            </a:r>
            <a:br>
              <a:rPr lang="en-US" sz="2800" dirty="0"/>
            </a:br>
            <a:br>
              <a:rPr lang="en-US" sz="2800" dirty="0"/>
            </a:br>
            <a:r>
              <a:rPr lang="en-US" sz="2800" dirty="0"/>
              <a:t>Case 1 presentation</a:t>
            </a:r>
            <a:br>
              <a:rPr lang="en-US" sz="2800" dirty="0"/>
            </a:br>
            <a:br>
              <a:rPr lang="en-US" sz="2800" dirty="0"/>
            </a:br>
            <a:r>
              <a:rPr lang="en-GB" sz="3600" b="1" dirty="0"/>
              <a:t>Throbbing migraine-like headaches on the left side of the skull</a:t>
            </a:r>
            <a:br>
              <a:rPr lang="en-GB" sz="3600" b="1" dirty="0"/>
            </a:br>
            <a:br>
              <a:rPr lang="en-GB" sz="3600" b="1" dirty="0"/>
            </a:br>
            <a:r>
              <a:rPr lang="en-GB" sz="2400" b="1" dirty="0"/>
              <a:t>Left internal jugular vein</a:t>
            </a:r>
            <a:r>
              <a:rPr lang="en-GB" sz="3600" b="1" dirty="0"/>
              <a:t> 		   </a:t>
            </a:r>
            <a:r>
              <a:rPr lang="en-GB" sz="2400" b="1" dirty="0"/>
              <a:t>Right internal jugular vein</a:t>
            </a:r>
            <a:endParaRPr lang="de-DE" sz="3600" b="1" dirty="0"/>
          </a:p>
        </p:txBody>
      </p:sp>
      <p:pic>
        <p:nvPicPr>
          <p:cNvPr id="9" name="Grafik 8">
            <a:extLst>
              <a:ext uri="{FF2B5EF4-FFF2-40B4-BE49-F238E27FC236}">
                <a16:creationId xmlns:a16="http://schemas.microsoft.com/office/drawing/2014/main" id="{E512F4B9-569E-5150-BF94-D87DB0C3578A}"/>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12673897" y="8995842"/>
            <a:ext cx="7449603" cy="4596666"/>
          </a:xfrm>
          <a:prstGeom prst="rect">
            <a:avLst/>
          </a:prstGeom>
        </p:spPr>
      </p:pic>
      <p:pic>
        <p:nvPicPr>
          <p:cNvPr id="11" name="LIJV thr ha2">
            <a:hlinkClick r:id="" action="ppaction://media"/>
            <a:extLst>
              <a:ext uri="{FF2B5EF4-FFF2-40B4-BE49-F238E27FC236}">
                <a16:creationId xmlns:a16="http://schemas.microsoft.com/office/drawing/2014/main" id="{A842191A-3A9F-229E-ABF9-C732BD18BC64}"/>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920266" y="18880677"/>
            <a:ext cx="5655608" cy="2988000"/>
          </a:xfrm>
          <a:prstGeom prst="rect">
            <a:avLst/>
          </a:prstGeom>
        </p:spPr>
      </p:pic>
      <p:pic>
        <p:nvPicPr>
          <p:cNvPr id="12" name="BM RIJB thr ha">
            <a:hlinkClick r:id="" action="ppaction://media"/>
            <a:extLst>
              <a:ext uri="{FF2B5EF4-FFF2-40B4-BE49-F238E27FC236}">
                <a16:creationId xmlns:a16="http://schemas.microsoft.com/office/drawing/2014/main" id="{2A5F0214-562C-B08B-D362-0C50B1C7BE72}"/>
              </a:ext>
            </a:extLst>
          </p:cNvPr>
          <p:cNvPicPr>
            <a:picLocks noChangeAspect="1"/>
          </p:cNvPicPr>
          <p:nvPr>
            <a:videoFile r:link="rId4"/>
            <p:extLst>
              <p:ext uri="{DAA4B4D4-6D71-4841-9C94-3DE7FCFB9230}">
                <p14:media xmlns:p14="http://schemas.microsoft.com/office/powerpoint/2010/main" r:embed="rId3"/>
              </p:ext>
            </p:extLst>
          </p:nvPr>
        </p:nvPicPr>
        <p:blipFill>
          <a:blip r:embed="rId13"/>
          <a:stretch>
            <a:fillRect/>
          </a:stretch>
        </p:blipFill>
        <p:spPr>
          <a:xfrm>
            <a:off x="6777120" y="9317237"/>
            <a:ext cx="5655609" cy="2988000"/>
          </a:xfrm>
          <a:prstGeom prst="rect">
            <a:avLst/>
          </a:prstGeom>
        </p:spPr>
      </p:pic>
      <p:pic>
        <p:nvPicPr>
          <p:cNvPr id="15" name="Grafik 14">
            <a:extLst>
              <a:ext uri="{FF2B5EF4-FFF2-40B4-BE49-F238E27FC236}">
                <a16:creationId xmlns:a16="http://schemas.microsoft.com/office/drawing/2014/main" id="{FA68DA59-1514-3312-FB19-A501D0AE287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0266" y="12491015"/>
            <a:ext cx="5615686" cy="2987587"/>
          </a:xfrm>
          <a:prstGeom prst="rect">
            <a:avLst/>
          </a:prstGeom>
        </p:spPr>
      </p:pic>
      <p:pic>
        <p:nvPicPr>
          <p:cNvPr id="17" name="Grafik 16">
            <a:extLst>
              <a:ext uri="{FF2B5EF4-FFF2-40B4-BE49-F238E27FC236}">
                <a16:creationId xmlns:a16="http://schemas.microsoft.com/office/drawing/2014/main" id="{7CD5BF95-C769-661D-4863-2B3006513EC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0266" y="15685640"/>
            <a:ext cx="5616462" cy="2988000"/>
          </a:xfrm>
          <a:prstGeom prst="rect">
            <a:avLst/>
          </a:prstGeom>
        </p:spPr>
      </p:pic>
      <p:pic>
        <p:nvPicPr>
          <p:cNvPr id="18" name="BM LIJV">
            <a:hlinkClick r:id="" action="ppaction://media"/>
            <a:extLst>
              <a:ext uri="{FF2B5EF4-FFF2-40B4-BE49-F238E27FC236}">
                <a16:creationId xmlns:a16="http://schemas.microsoft.com/office/drawing/2014/main" id="{A3AA8E11-1C3F-4D4B-9A36-CEFC1269B23F}"/>
              </a:ext>
            </a:extLst>
          </p:cNvPr>
          <p:cNvPicPr>
            <a:picLocks noChangeAspect="1"/>
          </p:cNvPicPr>
          <p:nvPr>
            <a:videoFile r:link="rId6"/>
            <p:extLst>
              <p:ext uri="{DAA4B4D4-6D71-4841-9C94-3DE7FCFB9230}">
                <p14:media xmlns:p14="http://schemas.microsoft.com/office/powerpoint/2010/main" r:embed="rId5"/>
              </p:ext>
            </p:extLst>
          </p:nvPr>
        </p:nvPicPr>
        <p:blipFill>
          <a:blip r:embed="rId16"/>
          <a:stretch>
            <a:fillRect/>
          </a:stretch>
        </p:blipFill>
        <p:spPr>
          <a:xfrm>
            <a:off x="920266" y="9296390"/>
            <a:ext cx="5530215" cy="2987587"/>
          </a:xfrm>
          <a:prstGeom prst="rect">
            <a:avLst/>
          </a:prstGeom>
        </p:spPr>
      </p:pic>
      <p:pic>
        <p:nvPicPr>
          <p:cNvPr id="19" name="RIJV thr ha">
            <a:hlinkClick r:id="" action="ppaction://media"/>
            <a:extLst>
              <a:ext uri="{FF2B5EF4-FFF2-40B4-BE49-F238E27FC236}">
                <a16:creationId xmlns:a16="http://schemas.microsoft.com/office/drawing/2014/main" id="{37CB3279-85B9-A2DB-0091-29048DD3488B}"/>
              </a:ext>
            </a:extLst>
          </p:cNvPr>
          <p:cNvPicPr>
            <a:picLocks noChangeAspect="1"/>
          </p:cNvPicPr>
          <p:nvPr>
            <a:videoFile r:link="rId8"/>
            <p:extLst>
              <p:ext uri="{DAA4B4D4-6D71-4841-9C94-3DE7FCFB9230}">
                <p14:media xmlns:p14="http://schemas.microsoft.com/office/powerpoint/2010/main" r:embed="rId7"/>
              </p:ext>
            </p:extLst>
          </p:nvPr>
        </p:nvPicPr>
        <p:blipFill>
          <a:blip r:embed="rId17"/>
          <a:stretch>
            <a:fillRect/>
          </a:stretch>
        </p:blipFill>
        <p:spPr>
          <a:xfrm>
            <a:off x="6777120" y="18880677"/>
            <a:ext cx="5530980" cy="2988000"/>
          </a:xfrm>
          <a:prstGeom prst="rect">
            <a:avLst/>
          </a:prstGeom>
        </p:spPr>
      </p:pic>
      <p:pic>
        <p:nvPicPr>
          <p:cNvPr id="26" name="Grafik 25">
            <a:extLst>
              <a:ext uri="{FF2B5EF4-FFF2-40B4-BE49-F238E27FC236}">
                <a16:creationId xmlns:a16="http://schemas.microsoft.com/office/drawing/2014/main" id="{DCE4B6FE-20E5-4ECE-E767-3476E8CC0AE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777120" y="12505050"/>
            <a:ext cx="5616463" cy="2988000"/>
          </a:xfrm>
          <a:prstGeom prst="rect">
            <a:avLst/>
          </a:prstGeom>
        </p:spPr>
      </p:pic>
      <p:pic>
        <p:nvPicPr>
          <p:cNvPr id="28" name="Grafik 27">
            <a:extLst>
              <a:ext uri="{FF2B5EF4-FFF2-40B4-BE49-F238E27FC236}">
                <a16:creationId xmlns:a16="http://schemas.microsoft.com/office/drawing/2014/main" id="{A5B8D459-63DB-2C6F-0115-E373E20D09A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77120" y="15692863"/>
            <a:ext cx="5616463" cy="2988000"/>
          </a:xfrm>
          <a:prstGeom prst="rect">
            <a:avLst/>
          </a:prstGeom>
        </p:spPr>
      </p:pic>
      <p:pic>
        <p:nvPicPr>
          <p:cNvPr id="30" name="Grafik 29">
            <a:extLst>
              <a:ext uri="{FF2B5EF4-FFF2-40B4-BE49-F238E27FC236}">
                <a16:creationId xmlns:a16="http://schemas.microsoft.com/office/drawing/2014/main" id="{0C252DA5-63BD-5184-1A54-14B87A1E9E8E}"/>
              </a:ext>
            </a:extLst>
          </p:cNvPr>
          <p:cNvPicPr/>
          <p:nvPr/>
        </p:nvPicPr>
        <p:blipFill>
          <a:blip r:embed="rId20" cstate="print">
            <a:extLst>
              <a:ext uri="{28A0092B-C50C-407E-A947-70E740481C1C}">
                <a14:useLocalDpi xmlns:a14="http://schemas.microsoft.com/office/drawing/2010/main" val="0"/>
              </a:ext>
            </a:extLst>
          </a:blip>
          <a:stretch>
            <a:fillRect/>
          </a:stretch>
        </p:blipFill>
        <p:spPr>
          <a:xfrm>
            <a:off x="12894392" y="15313981"/>
            <a:ext cx="6954786" cy="4803673"/>
          </a:xfrm>
          <a:prstGeom prst="rect">
            <a:avLst/>
          </a:prstGeom>
        </p:spPr>
      </p:pic>
      <p:sp>
        <p:nvSpPr>
          <p:cNvPr id="35" name="Textfeld 34">
            <a:extLst>
              <a:ext uri="{FF2B5EF4-FFF2-40B4-BE49-F238E27FC236}">
                <a16:creationId xmlns:a16="http://schemas.microsoft.com/office/drawing/2014/main" id="{BD224FA7-4890-18B2-67CD-BDB6C9F7A758}"/>
              </a:ext>
            </a:extLst>
          </p:cNvPr>
          <p:cNvSpPr txBox="1"/>
          <p:nvPr/>
        </p:nvSpPr>
        <p:spPr>
          <a:xfrm>
            <a:off x="1053157" y="12201932"/>
            <a:ext cx="11162286" cy="369332"/>
          </a:xfrm>
          <a:prstGeom prst="rect">
            <a:avLst/>
          </a:prstGeom>
          <a:noFill/>
        </p:spPr>
        <p:txBody>
          <a:bodyPr wrap="none" rtlCol="0">
            <a:spAutoFit/>
          </a:bodyPr>
          <a:lstStyle/>
          <a:p>
            <a:r>
              <a:rPr lang="en-US" sz="1800" b="1" dirty="0"/>
              <a:t>Sweep across the jugular veins showing a compression on the right but no compatible compression on the left side</a:t>
            </a:r>
            <a:r>
              <a:rPr lang="en-GB" sz="1800" b="1" dirty="0"/>
              <a:t> </a:t>
            </a:r>
            <a:endParaRPr lang="de-DE" sz="1800" dirty="0"/>
          </a:p>
        </p:txBody>
      </p:sp>
      <p:sp>
        <p:nvSpPr>
          <p:cNvPr id="36" name="Textfeld 35">
            <a:extLst>
              <a:ext uri="{FF2B5EF4-FFF2-40B4-BE49-F238E27FC236}">
                <a16:creationId xmlns:a16="http://schemas.microsoft.com/office/drawing/2014/main" id="{A7DF3ABB-F609-382D-517E-C89EDAE843F5}"/>
              </a:ext>
            </a:extLst>
          </p:cNvPr>
          <p:cNvSpPr txBox="1"/>
          <p:nvPr/>
        </p:nvSpPr>
        <p:spPr>
          <a:xfrm>
            <a:off x="3948648" y="15376686"/>
            <a:ext cx="6567824" cy="369332"/>
          </a:xfrm>
          <a:prstGeom prst="rect">
            <a:avLst/>
          </a:prstGeom>
          <a:noFill/>
        </p:spPr>
        <p:txBody>
          <a:bodyPr wrap="none" rtlCol="0">
            <a:spAutoFit/>
          </a:bodyPr>
          <a:lstStyle/>
          <a:p>
            <a:pPr algn="ctr"/>
            <a:r>
              <a:rPr lang="en-US" sz="1800" b="1" dirty="0"/>
              <a:t>Comparable flow velocities at the crossing of the omohyoid muscle</a:t>
            </a:r>
            <a:endParaRPr lang="de-DE" sz="1800" b="1" dirty="0"/>
          </a:p>
        </p:txBody>
      </p:sp>
      <p:sp>
        <p:nvSpPr>
          <p:cNvPr id="37" name="Textfeld 36">
            <a:extLst>
              <a:ext uri="{FF2B5EF4-FFF2-40B4-BE49-F238E27FC236}">
                <a16:creationId xmlns:a16="http://schemas.microsoft.com/office/drawing/2014/main" id="{75907BB7-7A82-FEAF-033F-F95B4077314B}"/>
              </a:ext>
            </a:extLst>
          </p:cNvPr>
          <p:cNvSpPr txBox="1"/>
          <p:nvPr/>
        </p:nvSpPr>
        <p:spPr>
          <a:xfrm>
            <a:off x="853952" y="18588881"/>
            <a:ext cx="7398423" cy="369332"/>
          </a:xfrm>
          <a:prstGeom prst="rect">
            <a:avLst/>
          </a:prstGeom>
          <a:noFill/>
        </p:spPr>
        <p:txBody>
          <a:bodyPr wrap="square" rtlCol="0">
            <a:spAutoFit/>
          </a:bodyPr>
          <a:lstStyle/>
          <a:p>
            <a:r>
              <a:rPr lang="en-US" sz="1800" b="1" dirty="0"/>
              <a:t>Styloid compression  - invisible on a sweep</a:t>
            </a:r>
            <a:endParaRPr lang="de-DE" sz="1800" b="1" dirty="0"/>
          </a:p>
        </p:txBody>
      </p:sp>
      <p:sp>
        <p:nvSpPr>
          <p:cNvPr id="38" name="Textfeld 37">
            <a:extLst>
              <a:ext uri="{FF2B5EF4-FFF2-40B4-BE49-F238E27FC236}">
                <a16:creationId xmlns:a16="http://schemas.microsoft.com/office/drawing/2014/main" id="{E304B936-B249-85CD-1483-5E2568415B73}"/>
              </a:ext>
            </a:extLst>
          </p:cNvPr>
          <p:cNvSpPr txBox="1"/>
          <p:nvPr/>
        </p:nvSpPr>
        <p:spPr>
          <a:xfrm>
            <a:off x="6681781" y="18567034"/>
            <a:ext cx="6067558" cy="369332"/>
          </a:xfrm>
          <a:prstGeom prst="rect">
            <a:avLst/>
          </a:prstGeom>
          <a:noFill/>
        </p:spPr>
        <p:txBody>
          <a:bodyPr wrap="none" rtlCol="0">
            <a:spAutoFit/>
          </a:bodyPr>
          <a:lstStyle/>
          <a:p>
            <a:r>
              <a:rPr lang="en-US" sz="1800" b="1" dirty="0"/>
              <a:t>No significant flow velocity reduction cranial to the omohyoid</a:t>
            </a:r>
            <a:endParaRPr lang="de-DE" sz="1800" b="1" dirty="0"/>
          </a:p>
        </p:txBody>
      </p:sp>
      <p:sp>
        <p:nvSpPr>
          <p:cNvPr id="40" name="Textfeld 39">
            <a:extLst>
              <a:ext uri="{FF2B5EF4-FFF2-40B4-BE49-F238E27FC236}">
                <a16:creationId xmlns:a16="http://schemas.microsoft.com/office/drawing/2014/main" id="{114BEA73-69BD-208B-B1A1-9C064536D3E2}"/>
              </a:ext>
            </a:extLst>
          </p:cNvPr>
          <p:cNvSpPr txBox="1"/>
          <p:nvPr/>
        </p:nvSpPr>
        <p:spPr>
          <a:xfrm>
            <a:off x="4886400" y="21870141"/>
            <a:ext cx="4239494" cy="369332"/>
          </a:xfrm>
          <a:prstGeom prst="rect">
            <a:avLst/>
          </a:prstGeom>
          <a:noFill/>
        </p:spPr>
        <p:txBody>
          <a:bodyPr wrap="none" rtlCol="0">
            <a:spAutoFit/>
          </a:bodyPr>
          <a:lstStyle/>
          <a:p>
            <a:r>
              <a:rPr lang="en-US" sz="1800" b="1" dirty="0"/>
              <a:t>4D-recording of both internal jugular veins</a:t>
            </a:r>
            <a:endParaRPr lang="de-DE" sz="1800" b="1" dirty="0"/>
          </a:p>
        </p:txBody>
      </p:sp>
      <p:sp>
        <p:nvSpPr>
          <p:cNvPr id="41" name="Textfeld 40">
            <a:extLst>
              <a:ext uri="{FF2B5EF4-FFF2-40B4-BE49-F238E27FC236}">
                <a16:creationId xmlns:a16="http://schemas.microsoft.com/office/drawing/2014/main" id="{8B293613-33D2-267B-401B-7ECFEAB4454A}"/>
              </a:ext>
            </a:extLst>
          </p:cNvPr>
          <p:cNvSpPr txBox="1"/>
          <p:nvPr/>
        </p:nvSpPr>
        <p:spPr>
          <a:xfrm>
            <a:off x="12998900" y="13693866"/>
            <a:ext cx="7289836" cy="1384995"/>
          </a:xfrm>
          <a:prstGeom prst="rect">
            <a:avLst/>
          </a:prstGeom>
          <a:noFill/>
        </p:spPr>
        <p:txBody>
          <a:bodyPr wrap="square" rtlCol="0">
            <a:spAutoFit/>
          </a:bodyPr>
          <a:lstStyle/>
          <a:p>
            <a:r>
              <a:rPr lang="en-US" sz="2800" b="1" dirty="0"/>
              <a:t>4D- PixelFlux flow volume measurements clearly differentiate individual flow volumes in all brain supplying and draining blood vessels</a:t>
            </a:r>
            <a:endParaRPr lang="de-DE" sz="2800" b="1" dirty="0"/>
          </a:p>
        </p:txBody>
      </p:sp>
      <p:sp>
        <p:nvSpPr>
          <p:cNvPr id="42" name="Textfeld 41">
            <a:extLst>
              <a:ext uri="{FF2B5EF4-FFF2-40B4-BE49-F238E27FC236}">
                <a16:creationId xmlns:a16="http://schemas.microsoft.com/office/drawing/2014/main" id="{C451D330-1055-82D6-CDEF-1E154D67B4D1}"/>
              </a:ext>
            </a:extLst>
          </p:cNvPr>
          <p:cNvSpPr txBox="1"/>
          <p:nvPr/>
        </p:nvSpPr>
        <p:spPr>
          <a:xfrm>
            <a:off x="12983594" y="20238396"/>
            <a:ext cx="7139906" cy="2246769"/>
          </a:xfrm>
          <a:prstGeom prst="rect">
            <a:avLst/>
          </a:prstGeom>
          <a:noFill/>
        </p:spPr>
        <p:txBody>
          <a:bodyPr wrap="square" rtlCol="0">
            <a:spAutoFit/>
          </a:bodyPr>
          <a:lstStyle/>
          <a:p>
            <a:r>
              <a:rPr lang="en-US" sz="2800" b="1" dirty="0"/>
              <a:t>The difference of the venous outflow and the arterial influx can be precisely quantified and constitutes the spinal epidural influx or outflow which for the first time can be precisely quantified with 4D-PixelFlux</a:t>
            </a:r>
            <a:endParaRPr lang="de-DE" sz="2800" b="1" dirty="0"/>
          </a:p>
        </p:txBody>
      </p:sp>
      <p:grpSp>
        <p:nvGrpSpPr>
          <p:cNvPr id="47" name="Gruppieren 46">
            <a:extLst>
              <a:ext uri="{FF2B5EF4-FFF2-40B4-BE49-F238E27FC236}">
                <a16:creationId xmlns:a16="http://schemas.microsoft.com/office/drawing/2014/main" id="{13421CD5-DD12-3BB8-FFB2-65E459E75ADC}"/>
              </a:ext>
            </a:extLst>
          </p:cNvPr>
          <p:cNvGrpSpPr/>
          <p:nvPr/>
        </p:nvGrpSpPr>
        <p:grpSpPr>
          <a:xfrm>
            <a:off x="1053157" y="23910892"/>
            <a:ext cx="18796021" cy="13564306"/>
            <a:chOff x="817255" y="22872393"/>
            <a:chExt cx="14041560" cy="11119045"/>
          </a:xfrm>
        </p:grpSpPr>
        <p:grpSp>
          <p:nvGrpSpPr>
            <p:cNvPr id="2" name="Gruppieren 1">
              <a:extLst>
                <a:ext uri="{FF2B5EF4-FFF2-40B4-BE49-F238E27FC236}">
                  <a16:creationId xmlns:a16="http://schemas.microsoft.com/office/drawing/2014/main" id="{4DFAE3AA-A6C4-6587-1EBC-754BE4DA547A}"/>
                </a:ext>
              </a:extLst>
            </p:cNvPr>
            <p:cNvGrpSpPr/>
            <p:nvPr/>
          </p:nvGrpSpPr>
          <p:grpSpPr>
            <a:xfrm>
              <a:off x="850559" y="24397722"/>
              <a:ext cx="5335635" cy="5679538"/>
              <a:chOff x="1971672" y="-66367"/>
              <a:chExt cx="6405412" cy="6924367"/>
            </a:xfrm>
          </p:grpSpPr>
          <p:pic>
            <p:nvPicPr>
              <p:cNvPr id="3" name="Grafik 2">
                <a:extLst>
                  <a:ext uri="{FF2B5EF4-FFF2-40B4-BE49-F238E27FC236}">
                    <a16:creationId xmlns:a16="http://schemas.microsoft.com/office/drawing/2014/main" id="{D17109BB-6389-EFAD-8D93-C66B708FE5D9}"/>
                  </a:ext>
                </a:extLst>
              </p:cNvPr>
              <p:cNvPicPr>
                <a:picLocks noChangeAspect="1"/>
              </p:cNvPicPr>
              <p:nvPr/>
            </p:nvPicPr>
            <p:blipFill>
              <a:blip r:embed="rId21"/>
              <a:srcRect t="2988"/>
              <a:stretch/>
            </p:blipFill>
            <p:spPr>
              <a:xfrm>
                <a:off x="1971672" y="-66367"/>
                <a:ext cx="6405412" cy="3495367"/>
              </a:xfrm>
              <a:prstGeom prst="rect">
                <a:avLst/>
              </a:prstGeom>
            </p:spPr>
          </p:pic>
          <p:pic>
            <p:nvPicPr>
              <p:cNvPr id="4" name="Grafik 3">
                <a:extLst>
                  <a:ext uri="{FF2B5EF4-FFF2-40B4-BE49-F238E27FC236}">
                    <a16:creationId xmlns:a16="http://schemas.microsoft.com/office/drawing/2014/main" id="{C91C416D-0F3A-AB93-6185-2EE4D5FF651D}"/>
                  </a:ext>
                </a:extLst>
              </p:cNvPr>
              <p:cNvPicPr>
                <a:picLocks noChangeAspect="1"/>
              </p:cNvPicPr>
              <p:nvPr/>
            </p:nvPicPr>
            <p:blipFill>
              <a:blip r:embed="rId22"/>
              <a:srcRect t="2988"/>
              <a:stretch/>
            </p:blipFill>
            <p:spPr>
              <a:xfrm>
                <a:off x="1971672" y="3362633"/>
                <a:ext cx="6405412" cy="3495367"/>
              </a:xfrm>
              <a:prstGeom prst="rect">
                <a:avLst/>
              </a:prstGeom>
            </p:spPr>
          </p:pic>
        </p:grpSp>
        <p:grpSp>
          <p:nvGrpSpPr>
            <p:cNvPr id="5" name="Gruppieren 4">
              <a:extLst>
                <a:ext uri="{FF2B5EF4-FFF2-40B4-BE49-F238E27FC236}">
                  <a16:creationId xmlns:a16="http://schemas.microsoft.com/office/drawing/2014/main" id="{77D8B824-D018-CF07-11EF-A58F21A31495}"/>
                </a:ext>
              </a:extLst>
            </p:cNvPr>
            <p:cNvGrpSpPr/>
            <p:nvPr/>
          </p:nvGrpSpPr>
          <p:grpSpPr>
            <a:xfrm>
              <a:off x="6709328" y="24397722"/>
              <a:ext cx="7665960" cy="5487825"/>
              <a:chOff x="1545482" y="150727"/>
              <a:chExt cx="9202960" cy="6690635"/>
            </a:xfrm>
          </p:grpSpPr>
          <p:pic>
            <p:nvPicPr>
              <p:cNvPr id="6" name="Grafik 5">
                <a:extLst>
                  <a:ext uri="{FF2B5EF4-FFF2-40B4-BE49-F238E27FC236}">
                    <a16:creationId xmlns:a16="http://schemas.microsoft.com/office/drawing/2014/main" id="{2B81935E-0CCE-398D-5545-CCB628CB7425}"/>
                  </a:ext>
                </a:extLst>
              </p:cNvPr>
              <p:cNvPicPr>
                <a:picLocks noChangeAspect="1"/>
              </p:cNvPicPr>
              <p:nvPr/>
            </p:nvPicPr>
            <p:blipFill>
              <a:blip r:embed="rId23"/>
              <a:stretch>
                <a:fillRect/>
              </a:stretch>
            </p:blipFill>
            <p:spPr>
              <a:xfrm>
                <a:off x="1659157" y="150727"/>
                <a:ext cx="9089285" cy="4551800"/>
              </a:xfrm>
              <a:prstGeom prst="rect">
                <a:avLst/>
              </a:prstGeom>
            </p:spPr>
          </p:pic>
          <p:sp>
            <p:nvSpPr>
              <p:cNvPr id="7" name="Textfeld 6">
                <a:extLst>
                  <a:ext uri="{FF2B5EF4-FFF2-40B4-BE49-F238E27FC236}">
                    <a16:creationId xmlns:a16="http://schemas.microsoft.com/office/drawing/2014/main" id="{93064D1A-134A-E91F-049B-9CD1F1756C17}"/>
                  </a:ext>
                </a:extLst>
              </p:cNvPr>
              <p:cNvSpPr txBox="1"/>
              <p:nvPr/>
            </p:nvSpPr>
            <p:spPr>
              <a:xfrm>
                <a:off x="1545482" y="4702527"/>
                <a:ext cx="9202960" cy="2138835"/>
              </a:xfrm>
              <a:prstGeom prst="rect">
                <a:avLst/>
              </a:prstGeom>
              <a:noFill/>
            </p:spPr>
            <p:txBody>
              <a:bodyPr wrap="square" rtlCol="0">
                <a:spAutoFit/>
              </a:bodyPr>
              <a:lstStyle/>
              <a:p>
                <a:pPr algn="l"/>
                <a:r>
                  <a:rPr lang="en-US" sz="1800" b="1" dirty="0"/>
                  <a:t>In contrast to the relatively little change of the pressure gradient the volume flow dropped by  52% on the right side whereas the flow volume on the left side changed by only -9%</a:t>
                </a:r>
              </a:p>
              <a:p>
                <a:pPr algn="l"/>
                <a:r>
                  <a:rPr lang="en-US" sz="1800" b="1" dirty="0"/>
                  <a:t>The preoperative measurements in red - the post-operative measurements in blue columns</a:t>
                </a:r>
              </a:p>
              <a:p>
                <a:pPr algn="l"/>
                <a:endParaRPr lang="de-DE" sz="1800" b="1" dirty="0" err="1">
                  <a:solidFill>
                    <a:srgbClr val="002060"/>
                  </a:solidFill>
                </a:endParaRPr>
              </a:p>
            </p:txBody>
          </p:sp>
        </p:grpSp>
        <p:sp>
          <p:nvSpPr>
            <p:cNvPr id="43" name="Textfeld 42">
              <a:extLst>
                <a:ext uri="{FF2B5EF4-FFF2-40B4-BE49-F238E27FC236}">
                  <a16:creationId xmlns:a16="http://schemas.microsoft.com/office/drawing/2014/main" id="{DC188F3B-DD44-CCBD-C831-E806D2FA4685}"/>
                </a:ext>
              </a:extLst>
            </p:cNvPr>
            <p:cNvSpPr txBox="1"/>
            <p:nvPr/>
          </p:nvSpPr>
          <p:spPr>
            <a:xfrm>
              <a:off x="817255" y="22872393"/>
              <a:ext cx="14041560" cy="1791282"/>
            </a:xfrm>
            <a:prstGeom prst="rect">
              <a:avLst/>
            </a:prstGeom>
            <a:noFill/>
          </p:spPr>
          <p:txBody>
            <a:bodyPr wrap="square" rtlCol="0">
              <a:spAutoFit/>
            </a:bodyPr>
            <a:lstStyle/>
            <a:p>
              <a:pPr algn="ctr"/>
              <a:r>
                <a:rPr lang="en-US" sz="3600" b="1" dirty="0"/>
                <a:t>The spinal congestion provoked by abdominal venous compression syndromes significantly determines cerebral symptoms when the internal jugular vein is compressed as well. This frequently accompanies abdominal compression syndromes.</a:t>
              </a:r>
            </a:p>
            <a:p>
              <a:pPr algn="l"/>
              <a:endParaRPr lang="de-DE" sz="2800" b="1" dirty="0"/>
            </a:p>
          </p:txBody>
        </p:sp>
        <p:sp>
          <p:nvSpPr>
            <p:cNvPr id="45" name="Textfeld 44">
              <a:extLst>
                <a:ext uri="{FF2B5EF4-FFF2-40B4-BE49-F238E27FC236}">
                  <a16:creationId xmlns:a16="http://schemas.microsoft.com/office/drawing/2014/main" id="{C2DBDC06-14C8-57D9-0B38-8F803EBF6E09}"/>
                </a:ext>
              </a:extLst>
            </p:cNvPr>
            <p:cNvSpPr txBox="1"/>
            <p:nvPr/>
          </p:nvSpPr>
          <p:spPr>
            <a:xfrm>
              <a:off x="866936" y="30452008"/>
              <a:ext cx="5319258" cy="3539430"/>
            </a:xfrm>
            <a:prstGeom prst="rect">
              <a:avLst/>
            </a:prstGeom>
            <a:noFill/>
          </p:spPr>
          <p:txBody>
            <a:bodyPr wrap="square" rtlCol="0">
              <a:spAutoFit/>
            </a:bodyPr>
            <a:lstStyle/>
            <a:p>
              <a:r>
                <a:rPr lang="en-US" sz="2800" b="1" dirty="0"/>
                <a:t>Traditional evaluation of an internal jugular vein compression would describe the left jugular vein as less compressed than the right one due to the higher flow acceleration at the compression site of the right internal jugular vein</a:t>
              </a:r>
              <a:endParaRPr lang="de-DE" sz="2800" b="1" dirty="0"/>
            </a:p>
          </p:txBody>
        </p:sp>
        <p:sp>
          <p:nvSpPr>
            <p:cNvPr id="46" name="Textfeld 45">
              <a:extLst>
                <a:ext uri="{FF2B5EF4-FFF2-40B4-BE49-F238E27FC236}">
                  <a16:creationId xmlns:a16="http://schemas.microsoft.com/office/drawing/2014/main" id="{95966BBE-4C17-F99F-CEC6-0544F29E0DA4}"/>
                </a:ext>
              </a:extLst>
            </p:cNvPr>
            <p:cNvSpPr txBox="1"/>
            <p:nvPr/>
          </p:nvSpPr>
          <p:spPr>
            <a:xfrm>
              <a:off x="6815850" y="30447409"/>
              <a:ext cx="7812175" cy="2548161"/>
            </a:xfrm>
            <a:prstGeom prst="rect">
              <a:avLst/>
            </a:prstGeom>
            <a:noFill/>
          </p:spPr>
          <p:txBody>
            <a:bodyPr wrap="square" rtlCol="0">
              <a:spAutoFit/>
            </a:bodyPr>
            <a:lstStyle/>
            <a:p>
              <a:r>
                <a:rPr lang="en-US" sz="2800" b="1" dirty="0"/>
                <a:t>The 4D PixelFlux volume flow comparison before and after decompression of the abdominal veins clearly shows that the left internal jugular vein is primarily insufficient, while the right vein takes the brunt of the epidural influx (red).</a:t>
              </a:r>
            </a:p>
            <a:p>
              <a:r>
                <a:rPr lang="en-US" sz="2800" b="1" dirty="0"/>
                <a:t>After reduction of the spinal congestion as a consequence of two venous decompressions the flow volume on the right side drops by more than 50% (blue).</a:t>
              </a:r>
              <a:endParaRPr lang="de-DE" sz="2800" b="1" dirty="0"/>
            </a:p>
          </p:txBody>
        </p:sp>
      </p:grpSp>
      <p:sp>
        <p:nvSpPr>
          <p:cNvPr id="49" name="Textfeld 48">
            <a:extLst>
              <a:ext uri="{FF2B5EF4-FFF2-40B4-BE49-F238E27FC236}">
                <a16:creationId xmlns:a16="http://schemas.microsoft.com/office/drawing/2014/main" id="{91FBEAD6-FAA6-F22D-4BCF-36ED187D645C}"/>
              </a:ext>
            </a:extLst>
          </p:cNvPr>
          <p:cNvSpPr txBox="1"/>
          <p:nvPr/>
        </p:nvSpPr>
        <p:spPr>
          <a:xfrm>
            <a:off x="1028699" y="23170181"/>
            <a:ext cx="10287000" cy="523220"/>
          </a:xfrm>
          <a:prstGeom prst="rect">
            <a:avLst/>
          </a:prstGeom>
          <a:noFill/>
        </p:spPr>
        <p:txBody>
          <a:bodyPr wrap="square">
            <a:spAutoFit/>
          </a:bodyPr>
          <a:lstStyle/>
          <a:p>
            <a:r>
              <a:rPr lang="en-US" sz="2800" dirty="0"/>
              <a:t>Case 2 presentation</a:t>
            </a:r>
            <a:endParaRPr lang="de-DE" dirty="0"/>
          </a:p>
        </p:txBody>
      </p:sp>
    </p:spTree>
    <p:extLst>
      <p:ext uri="{BB962C8B-B14F-4D97-AF65-F5344CB8AC3E}">
        <p14:creationId xmlns:p14="http://schemas.microsoft.com/office/powerpoint/2010/main" val="116092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67" fill="hold"/>
                                        <p:tgtEl>
                                          <p:spTgt spid="11"/>
                                        </p:tgtEl>
                                      </p:cBhvr>
                                    </p:cmd>
                                  </p:childTnLst>
                                </p:cTn>
                              </p:par>
                            </p:childTnLst>
                          </p:cTn>
                        </p:par>
                        <p:par>
                          <p:cTn id="7" fill="hold">
                            <p:stCondLst>
                              <p:cond delay="9367"/>
                            </p:stCondLst>
                            <p:childTnLst>
                              <p:par>
                                <p:cTn id="8" presetID="1" presetClass="mediacall" presetSubtype="0" fill="hold" nodeType="afterEffect">
                                  <p:stCondLst>
                                    <p:cond delay="0"/>
                                  </p:stCondLst>
                                  <p:childTnLst>
                                    <p:cmd type="call" cmd="playFrom(0.0)">
                                      <p:cBhvr>
                                        <p:cTn id="9" dur="666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2"/>
                </p:tgtEl>
              </p:cMediaNode>
            </p:video>
            <p:video>
              <p:cMediaNode vol="80000">
                <p:cTn id="11" fill="hold" display="0">
                  <p:stCondLst>
                    <p:cond delay="indefinite"/>
                  </p:stCondLst>
                </p:cTn>
                <p:tgtEl>
                  <p:spTgt spid="18"/>
                </p:tgtEl>
              </p:cMediaNode>
            </p:video>
            <p:video>
              <p:cMediaNode vol="80000">
                <p:cTn id="12" repeatCount="indefinite" fill="hold" display="0">
                  <p:stCondLst>
                    <p:cond delay="indefinite"/>
                  </p:stCondLst>
                </p:cTn>
                <p:tgtEl>
                  <p:spTgt spid="11"/>
                </p:tgtEl>
              </p:cMediaNode>
            </p:video>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11"/>
                                        </p:tgtEl>
                                      </p:cBhvr>
                                    </p:cmd>
                                  </p:childTnLst>
                                </p:cTn>
                              </p:par>
                            </p:childTnLst>
                          </p:cTn>
                        </p:par>
                      </p:childTnLst>
                    </p:cTn>
                  </p:par>
                </p:childTnLst>
              </p:cTn>
              <p:nextCondLst>
                <p:cond evt="onClick" delay="0">
                  <p:tgtEl>
                    <p:spTgt spid="11"/>
                  </p:tgtEl>
                </p:cond>
              </p:nextCondLst>
            </p:seq>
            <p:video>
              <p:cMediaNode vol="80000">
                <p:cTn id="18" repeatCount="indefinite" fill="hold" display="0">
                  <p:stCondLst>
                    <p:cond delay="indefinite"/>
                  </p:stCondLst>
                </p:cTn>
                <p:tgtEl>
                  <p:spTgt spid="19"/>
                </p:tgtEl>
              </p:cMediaNode>
            </p:video>
            <p:seq concurrent="1" nextAc="seek">
              <p:cTn id="19" restart="whenNotActive" fill="hold" evtFilter="cancelBubble" nodeType="interactiveSeq">
                <p:stCondLst>
                  <p:cond evt="onClick" delay="0">
                    <p:tgtEl>
                      <p:spTgt spid="19"/>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C0D4F94-2E69-435B-A7F3-9CC55FC3F932}"/>
              </a:ext>
            </a:extLst>
          </p:cNvPr>
          <p:cNvSpPr>
            <a:spLocks noGrp="1"/>
          </p:cNvSpPr>
          <p:nvPr>
            <p:ph type="title"/>
          </p:nvPr>
        </p:nvSpPr>
        <p:spPr>
          <a:xfrm>
            <a:off x="1028700" y="1464741"/>
            <a:ext cx="18516601" cy="25032171"/>
          </a:xfrm>
        </p:spPr>
        <p:txBody>
          <a:bodyPr/>
          <a:lstStyle/>
          <a:p>
            <a:pPr algn="l"/>
            <a:r>
              <a:rPr lang="en-US" dirty="0"/>
              <a:t>4D-PixelFlux volume flow measurement of the brain allow a precise quantification of the inflow and outflow via the cervical vessels. </a:t>
            </a:r>
            <a:br>
              <a:rPr lang="en-US" dirty="0"/>
            </a:br>
            <a:br>
              <a:rPr lang="en-US" dirty="0"/>
            </a:br>
            <a:r>
              <a:rPr lang="en-US" dirty="0"/>
              <a:t>The difference is the spinal epidural influx or outflow. This can be quantified for the first time with 4D-PixelFlux.</a:t>
            </a:r>
            <a:br>
              <a:rPr lang="en-US" dirty="0"/>
            </a:br>
            <a:br>
              <a:rPr lang="en-US" dirty="0"/>
            </a:br>
            <a:r>
              <a:rPr lang="en-US" b="1" dirty="0"/>
              <a:t>Clinical applications:</a:t>
            </a:r>
            <a:br>
              <a:rPr lang="en-US" dirty="0"/>
            </a:br>
            <a:r>
              <a:rPr lang="en-US" dirty="0"/>
              <a:t>Diagnosis of arterial and venous insufficiency as the cause of </a:t>
            </a:r>
            <a:br>
              <a:rPr lang="en-US" dirty="0"/>
            </a:br>
            <a:r>
              <a:rPr lang="en-US" dirty="0"/>
              <a:t>	headaches, </a:t>
            </a:r>
            <a:br>
              <a:rPr lang="en-US" dirty="0"/>
            </a:br>
            <a:r>
              <a:rPr lang="en-US" dirty="0"/>
              <a:t>	migraines, </a:t>
            </a:r>
            <a:br>
              <a:rPr lang="en-US" dirty="0"/>
            </a:br>
            <a:r>
              <a:rPr lang="en-US" dirty="0"/>
              <a:t>	intracranial hypertension </a:t>
            </a:r>
            <a:br>
              <a:rPr lang="en-US" dirty="0"/>
            </a:br>
            <a:r>
              <a:rPr lang="en-US" dirty="0"/>
              <a:t>and multiple symptoms of </a:t>
            </a:r>
            <a:br>
              <a:rPr lang="en-US" dirty="0"/>
            </a:br>
            <a:r>
              <a:rPr lang="en-US" dirty="0"/>
              <a:t>	cerebral congestion </a:t>
            </a:r>
            <a:br>
              <a:rPr lang="en-US" dirty="0"/>
            </a:br>
            <a:r>
              <a:rPr lang="en-US" dirty="0"/>
              <a:t>	(disturbed </a:t>
            </a:r>
            <a:r>
              <a:rPr lang="en-US" dirty="0" err="1"/>
              <a:t>vision,cranial</a:t>
            </a:r>
            <a:r>
              <a:rPr lang="en-US" dirty="0"/>
              <a:t> nerve 	dysfunction)</a:t>
            </a:r>
            <a:br>
              <a:rPr lang="en-US" dirty="0"/>
            </a:br>
            <a:endParaRPr lang="de-DE" dirty="0"/>
          </a:p>
        </p:txBody>
      </p:sp>
    </p:spTree>
    <p:extLst>
      <p:ext uri="{BB962C8B-B14F-4D97-AF65-F5344CB8AC3E}">
        <p14:creationId xmlns:p14="http://schemas.microsoft.com/office/powerpoint/2010/main" val="493913933"/>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800" b="1" dirty="0"/>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648</Words>
  <Application>Microsoft Office PowerPoint</Application>
  <PresentationFormat>Benutzerdefiniert</PresentationFormat>
  <Paragraphs>30</Paragraphs>
  <Slides>3</Slides>
  <Notes>3</Notes>
  <HiddenSlides>0</HiddenSlides>
  <MMClips>4</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3</vt:i4>
      </vt:variant>
    </vt:vector>
  </HeadingPairs>
  <TitlesOfParts>
    <vt:vector size="6" baseType="lpstr">
      <vt:lpstr>Arial</vt:lpstr>
      <vt:lpstr>Calibri</vt:lpstr>
      <vt:lpstr>Larissa</vt:lpstr>
      <vt:lpstr>4D-PIXELFLUX Volume flow measurements of cerebral perfusion as a tool to quantify  cerebral venous congestion </vt:lpstr>
      <vt:lpstr>Why 4D-PixelFlux volume flow measurements? The flow volume matters: Defines oxygen and nutrient supply as well as organ drainage (hormones, metabolites, messengers) Traditional sonographic methods to measure the flow volume: From circular area and mean flow velocity Limits: Vessel size determines the ratio of lumen to wall flow - thus changes friction to transport ratio - thus flow profile - a single mean flow velocity is unrealistic While arteries are mostly around veins are not - no circular area and thus no simple diameter related flow volume  The solution: Pixel-wise flow measurement corrected for spatial angle  Case 1 presentation  Throbbing migraine-like headaches on the left side of the skull  Left internal jugular vein      Right internal jugular vein</vt:lpstr>
      <vt:lpstr>4D-PixelFlux volume flow measurement of the brain allow a precise quantification of the inflow and outflow via the cervical vessels.   The difference is the spinal epidural influx or outflow. This can be quantified for the first time with 4D-PixelFlux.  Clinical applications: Diagnosis of arterial and venous insufficiency as the cause of   headaches,   migraines,   intracranial hypertension  and multiple symptoms of   cerebral congestion   (disturbed vision,cranial nerve  dysfunction)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Daniel Metzler</dc:creator>
  <cp:lastModifiedBy>Thomas Scholbach</cp:lastModifiedBy>
  <cp:revision>84</cp:revision>
  <cp:lastPrinted>2016-08-18T11:58:47Z</cp:lastPrinted>
  <dcterms:created xsi:type="dcterms:W3CDTF">2012-03-13T09:21:48Z</dcterms:created>
  <dcterms:modified xsi:type="dcterms:W3CDTF">2026-08-26T08:42:17Z</dcterms:modified>
</cp:coreProperties>
</file>