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2" r:id="rId6"/>
    <p:sldId id="273" r:id="rId7"/>
    <p:sldId id="266" r:id="rId8"/>
    <p:sldId id="267" r:id="rId9"/>
    <p:sldId id="268" r:id="rId10"/>
    <p:sldId id="269" r:id="rId11"/>
    <p:sldId id="271" r:id="rId12"/>
    <p:sldId id="260" r:id="rId13"/>
    <p:sldId id="261" r:id="rId14"/>
    <p:sldId id="280" r:id="rId15"/>
    <p:sldId id="281" r:id="rId16"/>
    <p:sldId id="274" r:id="rId17"/>
    <p:sldId id="277" r:id="rId18"/>
    <p:sldId id="279" r:id="rId19"/>
    <p:sldId id="275" r:id="rId20"/>
    <p:sldId id="276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939"/>
    <a:srgbClr val="FF9966"/>
    <a:srgbClr val="DAF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3" d="100"/>
          <a:sy n="43" d="100"/>
        </p:scale>
        <p:origin x="8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axissb-home\praxis\Thomas%20Arbeit\Vortr&#228;ge\Veins%20in%20Venice\statistics%20multitude%20compression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PixelFlux:</a:t>
            </a:r>
            <a:r>
              <a:rPr lang="de-DE" baseline="0" dirty="0"/>
              <a:t> </a:t>
            </a:r>
          </a:p>
          <a:p>
            <a:pPr>
              <a:defRPr/>
            </a:pPr>
            <a:r>
              <a:rPr lang="de-DE" dirty="0" err="1"/>
              <a:t>Nephroptotic</a:t>
            </a:r>
            <a:r>
              <a:rPr lang="de-DE" dirty="0"/>
              <a:t> renal perfusion </a:t>
            </a:r>
            <a:r>
              <a:rPr lang="de-DE" dirty="0" err="1"/>
              <a:t>loss</a:t>
            </a:r>
            <a:endParaRPr lang="de-D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lying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right kidney perfusion (cm/s*cm²PA/cm²ROI)</c:v>
                </c:pt>
              </c:strCache>
            </c:strRef>
          </c:cat>
          <c:val>
            <c:numRef>
              <c:f>Tabelle1!$B$2</c:f>
              <c:numCache>
                <c:formatCode>0.00</c:formatCode>
                <c:ptCount val="1"/>
                <c:pt idx="0">
                  <c:v>1.39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04-4891-9115-6CA64668D9BD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standing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</c:f>
              <c:strCache>
                <c:ptCount val="1"/>
                <c:pt idx="0">
                  <c:v>right kidney perfusion (cm/s*cm²PA/cm²ROI)</c:v>
                </c:pt>
              </c:strCache>
            </c:strRef>
          </c:cat>
          <c:val>
            <c:numRef>
              <c:f>Tabelle1!$C$2</c:f>
              <c:numCache>
                <c:formatCode>0.00</c:formatCode>
                <c:ptCount val="1"/>
                <c:pt idx="0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04-4891-9115-6CA64668D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6693600"/>
        <c:axId val="926696960"/>
      </c:barChart>
      <c:catAx>
        <c:axId val="92669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26696960"/>
        <c:crosses val="autoZero"/>
        <c:auto val="1"/>
        <c:lblAlgn val="ctr"/>
        <c:lblOffset val="100"/>
        <c:noMultiLvlLbl val="0"/>
      </c:catAx>
      <c:valAx>
        <c:axId val="92669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2669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247 </a:t>
            </a:r>
            <a:r>
              <a:rPr lang="de-DE" sz="2400" b="1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operated</a:t>
            </a: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 </a:t>
            </a:r>
            <a:r>
              <a:rPr lang="de-DE" sz="2400" b="1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patients</a:t>
            </a: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 2017 - 2024</a:t>
            </a:r>
          </a:p>
          <a:p>
            <a:pPr>
              <a:defRPr b="1"/>
            </a:pP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Multiple </a:t>
            </a:r>
            <a:r>
              <a:rPr lang="de-DE" sz="2400" b="1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compressions</a:t>
            </a: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 in 82%</a:t>
            </a:r>
          </a:p>
          <a:p>
            <a:pPr>
              <a:defRPr b="1"/>
            </a:pP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MTS </a:t>
            </a:r>
            <a:r>
              <a:rPr lang="de-DE" sz="2400" b="1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combinations</a:t>
            </a:r>
            <a:r>
              <a:rPr lang="de-DE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 in 62%</a:t>
            </a:r>
          </a:p>
          <a:p>
            <a:pPr>
              <a:defRPr b="1"/>
            </a:pPr>
            <a:r>
              <a:rPr lang="en-US" sz="24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</a:rPr>
              <a:t>Solitary May Thurner syndrome in only 2%</a:t>
            </a:r>
            <a:endParaRPr lang="de-DE" sz="2400" b="1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  <a:effectLst/>
            </a:endParaRPr>
          </a:p>
        </c:rich>
      </c:tx>
      <c:layout>
        <c:manualLayout>
          <c:xMode val="edge"/>
          <c:yMode val="edge"/>
          <c:x val="0.40596653067409305"/>
          <c:y val="1.212120826494607E-2"/>
        </c:manualLayout>
      </c:layout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4.4764736584125053E-2"/>
          <c:y val="8.023015024889836E-2"/>
          <c:w val="0.94765873808645462"/>
          <c:h val="0.629885771982400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Tabelle1!$C$1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85B-4EF4-8E2C-313A5EE0A2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85B-4EF4-8E2C-313A5EE0A2C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85B-4EF4-8E2C-313A5EE0A2C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5B-4EF4-8E2C-313A5EE0A2C8}"/>
              </c:ext>
            </c:extLst>
          </c:dPt>
          <c:dPt>
            <c:idx val="4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085B-4EF4-8E2C-313A5EE0A2C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85B-4EF4-8E2C-313A5EE0A2C8}"/>
              </c:ext>
            </c:extLst>
          </c:dPt>
          <c:dPt>
            <c:idx val="6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85B-4EF4-8E2C-313A5EE0A2C8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85B-4EF4-8E2C-313A5EE0A2C8}"/>
              </c:ext>
            </c:extLst>
          </c:dPt>
          <c:dPt>
            <c:idx val="10"/>
            <c:invertIfNegative val="0"/>
            <c:bubble3D val="0"/>
            <c:spPr>
              <a:pattFill prst="lgCheck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5B-4EF4-8E2C-313A5EE0A2C8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85B-4EF4-8E2C-313A5EE0A2C8}"/>
              </c:ext>
            </c:extLst>
          </c:dPt>
          <c:dPt>
            <c:idx val="13"/>
            <c:invertIfNegative val="0"/>
            <c:bubble3D val="0"/>
            <c:spPr>
              <a:solidFill>
                <a:srgbClr val="FF9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85B-4EF4-8E2C-313A5EE0A2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Tabelle1!$A$3:$A$16</c:f>
              <c:strCache>
                <c:ptCount val="14"/>
                <c:pt idx="0">
                  <c:v>NCS+MTS+MALS</c:v>
                </c:pt>
                <c:pt idx="1">
                  <c:v>NCS+MTS+MALS+SMAS</c:v>
                </c:pt>
                <c:pt idx="2">
                  <c:v>NCS+MTS</c:v>
                </c:pt>
                <c:pt idx="3">
                  <c:v>NCS+MALS</c:v>
                </c:pt>
                <c:pt idx="4">
                  <c:v>MALS</c:v>
                </c:pt>
                <c:pt idx="5">
                  <c:v>NCS+MTS+SMAS</c:v>
                </c:pt>
                <c:pt idx="6">
                  <c:v>NCS</c:v>
                </c:pt>
                <c:pt idx="7">
                  <c:v>NCS+MALS+SMAS</c:v>
                </c:pt>
                <c:pt idx="8">
                  <c:v>MTS+MALS</c:v>
                </c:pt>
                <c:pt idx="9">
                  <c:v>NCS+SMAS</c:v>
                </c:pt>
                <c:pt idx="10">
                  <c:v>MTS</c:v>
                </c:pt>
                <c:pt idx="11">
                  <c:v>SMAS+MALS</c:v>
                </c:pt>
                <c:pt idx="12">
                  <c:v>MTS+MALS+SMAS</c:v>
                </c:pt>
                <c:pt idx="13">
                  <c:v>SMAS</c:v>
                </c:pt>
              </c:strCache>
            </c:strRef>
          </c:cat>
          <c:val>
            <c:numRef>
              <c:f>Tabelle1!$C$3:$C$16</c:f>
              <c:numCache>
                <c:formatCode>0%</c:formatCode>
                <c:ptCount val="14"/>
                <c:pt idx="0">
                  <c:v>0.19028340080971659</c:v>
                </c:pt>
                <c:pt idx="1">
                  <c:v>0.17813765182186234</c:v>
                </c:pt>
                <c:pt idx="2">
                  <c:v>0.15789473684210525</c:v>
                </c:pt>
                <c:pt idx="3">
                  <c:v>0.1417004048582996</c:v>
                </c:pt>
                <c:pt idx="4">
                  <c:v>0.11336032388663968</c:v>
                </c:pt>
                <c:pt idx="5">
                  <c:v>6.0728744939271252E-2</c:v>
                </c:pt>
                <c:pt idx="6">
                  <c:v>4.048582995951417E-2</c:v>
                </c:pt>
                <c:pt idx="7">
                  <c:v>2.8340080971659919E-2</c:v>
                </c:pt>
                <c:pt idx="8">
                  <c:v>2.8340080971659919E-2</c:v>
                </c:pt>
                <c:pt idx="9">
                  <c:v>1.6194331983805668E-2</c:v>
                </c:pt>
                <c:pt idx="10">
                  <c:v>1.6194331983805668E-2</c:v>
                </c:pt>
                <c:pt idx="11">
                  <c:v>1.2145748987854251E-2</c:v>
                </c:pt>
                <c:pt idx="12">
                  <c:v>8.0971659919028341E-3</c:v>
                </c:pt>
                <c:pt idx="13">
                  <c:v>8.0971659919028341E-3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5B-4EF4-8E2C-313A5EE0A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91639119"/>
        <c:axId val="1891630479"/>
      </c:barChart>
      <c:catAx>
        <c:axId val="189163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91630479"/>
        <c:crosses val="autoZero"/>
        <c:auto val="1"/>
        <c:lblAlgn val="ctr"/>
        <c:lblOffset val="100"/>
        <c:noMultiLvlLbl val="0"/>
      </c:catAx>
      <c:valAx>
        <c:axId val="1891630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91639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0.08963</cdr:x>
      <cdr:y>0.78687</cdr:y>
    </cdr:from>
    <cdr:to>
      <cdr:x>0.08963</cdr:x>
      <cdr:y>0.85556</cdr:y>
    </cdr:to>
    <cdr:cxnSp macro="">
      <cdr:nvCxnSpPr>
        <cdr:cNvPr id="3" name="Gerader Verbinder 2">
          <a:extLst xmlns:a="http://schemas.openxmlformats.org/drawingml/2006/main">
            <a:ext uri="{FF2B5EF4-FFF2-40B4-BE49-F238E27FC236}">
              <a16:creationId xmlns:a16="http://schemas.microsoft.com/office/drawing/2014/main" id="{3FB363E0-6255-4AD1-AB9C-2F79085302CA}"/>
            </a:ext>
          </a:extLst>
        </cdr:cNvPr>
        <cdr:cNvCxnSpPr/>
      </cdr:nvCxnSpPr>
      <cdr:spPr>
        <a:xfrm xmlns:a="http://schemas.openxmlformats.org/drawingml/2006/main">
          <a:off x="1054101" y="49466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0.16199</cdr:x>
      <cdr:y>0.8596</cdr:y>
    </cdr:from>
    <cdr:to>
      <cdr:x>0.16199</cdr:x>
      <cdr:y>0.92828</cdr:y>
    </cdr:to>
    <cdr:cxnSp macro="">
      <cdr:nvCxnSpPr>
        <cdr:cNvPr id="4" name="Gerader Verbinder 3">
          <a:extLst xmlns:a="http://schemas.openxmlformats.org/drawingml/2006/main">
            <a:ext uri="{FF2B5EF4-FFF2-40B4-BE49-F238E27FC236}">
              <a16:creationId xmlns:a16="http://schemas.microsoft.com/office/drawing/2014/main" id="{556934AA-6F4F-4FF6-5FE7-B3A03AC35812}"/>
            </a:ext>
          </a:extLst>
        </cdr:cNvPr>
        <cdr:cNvCxnSpPr/>
      </cdr:nvCxnSpPr>
      <cdr:spPr>
        <a:xfrm xmlns:a="http://schemas.openxmlformats.org/drawingml/2006/main">
          <a:off x="1905001" y="54038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0.22786</cdr:x>
      <cdr:y>0.71818</cdr:y>
    </cdr:from>
    <cdr:to>
      <cdr:x>0.22786</cdr:x>
      <cdr:y>0.78687</cdr:y>
    </cdr:to>
    <cdr:cxnSp macro="">
      <cdr:nvCxnSpPr>
        <cdr:cNvPr id="5" name="Gerader Verbinder 4">
          <a:extLst xmlns:a="http://schemas.openxmlformats.org/drawingml/2006/main">
            <a:ext uri="{FF2B5EF4-FFF2-40B4-BE49-F238E27FC236}">
              <a16:creationId xmlns:a16="http://schemas.microsoft.com/office/drawing/2014/main" id="{556934AA-6F4F-4FF6-5FE7-B3A03AC35812}"/>
            </a:ext>
          </a:extLst>
        </cdr:cNvPr>
        <cdr:cNvCxnSpPr/>
      </cdr:nvCxnSpPr>
      <cdr:spPr>
        <a:xfrm xmlns:a="http://schemas.openxmlformats.org/drawingml/2006/main">
          <a:off x="2679701" y="45148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0.43629</cdr:x>
      <cdr:y>0.79293</cdr:y>
    </cdr:from>
    <cdr:to>
      <cdr:x>0.43629</cdr:x>
      <cdr:y>0.86162</cdr:y>
    </cdr:to>
    <cdr:cxnSp macro="">
      <cdr:nvCxnSpPr>
        <cdr:cNvPr id="6" name="Gerader Verbinder 5">
          <a:extLst xmlns:a="http://schemas.openxmlformats.org/drawingml/2006/main">
            <a:ext uri="{FF2B5EF4-FFF2-40B4-BE49-F238E27FC236}">
              <a16:creationId xmlns:a16="http://schemas.microsoft.com/office/drawing/2014/main" id="{556934AA-6F4F-4FF6-5FE7-B3A03AC35812}"/>
            </a:ext>
          </a:extLst>
        </cdr:cNvPr>
        <cdr:cNvCxnSpPr/>
      </cdr:nvCxnSpPr>
      <cdr:spPr>
        <a:xfrm xmlns:a="http://schemas.openxmlformats.org/drawingml/2006/main">
          <a:off x="5130801" y="49847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0.63175</cdr:x>
      <cdr:y>0.78889</cdr:y>
    </cdr:from>
    <cdr:to>
      <cdr:x>0.63175</cdr:x>
      <cdr:y>0.85758</cdr:y>
    </cdr:to>
    <cdr:cxnSp macro="">
      <cdr:nvCxnSpPr>
        <cdr:cNvPr id="7" name="Gerader Verbinder 6">
          <a:extLst xmlns:a="http://schemas.openxmlformats.org/drawingml/2006/main">
            <a:ext uri="{FF2B5EF4-FFF2-40B4-BE49-F238E27FC236}">
              <a16:creationId xmlns:a16="http://schemas.microsoft.com/office/drawing/2014/main" id="{556934AA-6F4F-4FF6-5FE7-B3A03AC35812}"/>
            </a:ext>
          </a:extLst>
        </cdr:cNvPr>
        <cdr:cNvCxnSpPr/>
      </cdr:nvCxnSpPr>
      <cdr:spPr>
        <a:xfrm xmlns:a="http://schemas.openxmlformats.org/drawingml/2006/main">
          <a:off x="7429501" y="49593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0.90389</cdr:x>
      <cdr:y>0.8697</cdr:y>
    </cdr:from>
    <cdr:to>
      <cdr:x>0.90389</cdr:x>
      <cdr:y>0.93838</cdr:y>
    </cdr:to>
    <cdr:cxnSp macro="">
      <cdr:nvCxnSpPr>
        <cdr:cNvPr id="8" name="Gerader Verbinder 7">
          <a:extLst xmlns:a="http://schemas.openxmlformats.org/drawingml/2006/main">
            <a:ext uri="{FF2B5EF4-FFF2-40B4-BE49-F238E27FC236}">
              <a16:creationId xmlns:a16="http://schemas.microsoft.com/office/drawing/2014/main" id="{556934AA-6F4F-4FF6-5FE7-B3A03AC35812}"/>
            </a:ext>
          </a:extLst>
        </cdr:cNvPr>
        <cdr:cNvCxnSpPr/>
      </cdr:nvCxnSpPr>
      <cdr:spPr>
        <a:xfrm xmlns:a="http://schemas.openxmlformats.org/drawingml/2006/main">
          <a:off x="10629901" y="5467352"/>
          <a:ext cx="0" cy="431800"/>
        </a:xfrm>
        <a:prstGeom xmlns:a="http://schemas.openxmlformats.org/drawingml/2006/main" prst="line">
          <a:avLst/>
        </a:prstGeom>
        <a:ln xmlns:a="http://schemas.openxmlformats.org/drawingml/2006/main" w="50800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6C82E-9091-470C-BD0D-57FEF902BB6B}" type="datetimeFigureOut">
              <a:rPr lang="de-DE" smtClean="0"/>
              <a:t>06.04.2026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171E2-5F46-4A66-ADFD-5A5E5F2051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6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F80A4-9392-8432-0807-12B5DEB20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AD6A49-A0D4-5250-D0B9-DB256BDB9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A0949C-C97E-0679-0EEE-64A20B3A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5807-2497-448F-8001-2DDA5F1F1C95}" type="datetime1">
              <a:rPr lang="de-DE" smtClean="0"/>
              <a:t>06.04.2026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77AB25-AE42-845C-8862-852E602E6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7FA67D-8D59-941F-5513-0523896E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5900F17-F55E-F0A0-C4FF-8AF60AE97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5855852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49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07C34F-4352-683E-74A0-F81308DC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E1F9364-F219-68F6-F113-04551AFA2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0E0064-5366-403E-70F3-800F9357B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94CA2-5997-42AC-B677-A86A37115855}" type="datetime1">
              <a:rPr lang="de-DE" smtClean="0"/>
              <a:t>06.04.2026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8C199D-B95C-79F4-812C-576B97572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0C2EE6-9356-A74F-81B3-EB7726809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66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9812F26-727E-9360-1ACA-62108A5228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07D4940-636C-B3AD-0CB0-8FBBB1DA9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5BBA3C-B493-A2C9-7E3D-D171D0AA1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7A86C-AE17-4C16-8D21-3F8B8C4A4A4B}" type="datetime1">
              <a:rPr lang="de-DE" smtClean="0"/>
              <a:t>06.04.2026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D6A340-002A-CC3F-3453-E00C42E33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1193F5-7590-154C-EDAA-82D24806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93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14049-FB8E-7C09-27CB-06F2EC9B6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1C616E-8ECA-E849-B0D5-0A12407AA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585EFE-4929-0B01-7904-9ED1AB79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7CB8A-D7E8-4391-BE60-BFC894A208D7}" type="datetime1">
              <a:rPr lang="de-DE" smtClean="0"/>
              <a:t>06.04.2026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2C56BE-3D52-56F8-E58E-C6A693DB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797FBF-0DE7-4400-DA37-948EC81F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4DE4694-15C8-5C42-3210-89C8CD9AB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0" y="5855852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9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FCC9F5-CC99-4CE6-3379-6FDA917B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68B5B0-A338-01CD-AEDD-18EB718FF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F828E3-6A2E-C4C9-DBDA-FA18A6EF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1537-FAD4-459C-BA00-5F8AFA227F42}" type="datetime1">
              <a:rPr lang="de-DE" smtClean="0"/>
              <a:t>06.04.2026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C088A4-EBE5-F5F7-C736-E4D32A080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79BD06-B8B8-429E-2B00-A8932947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97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9C763-B1E5-CD49-5544-DB9238784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7B9D91-572D-F63D-CA62-CD8F354F5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F7A6AA-8938-09F7-B92E-59662F136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136F37-C20E-4938-EC5E-EE10DF22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C64E-ED60-40C5-A408-B13344CC7E61}" type="datetime1">
              <a:rPr lang="de-DE" smtClean="0"/>
              <a:t>06.04.2026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E18881-CC65-E5E1-A789-7DA996F6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DEA22F-AC58-F233-0952-557B3FBE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E8AD631-5639-8416-B8E4-66EB1A3C0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23539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8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75702-ED71-82EE-B722-5E6A4B82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75EB26-920C-6EA1-6152-36CA50A78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0DDA47F-4C3E-12FA-311A-5D76025C38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183B760-714B-7D07-AFAB-C85C98155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32A2FD9-97C6-1759-38CE-065FC0C15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10278AD-94C1-0ECF-7474-9CA21FA6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84B2B-C530-4AD6-A953-E9B757D260A1}" type="datetime1">
              <a:rPr lang="de-DE" smtClean="0"/>
              <a:t>06.04.2026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7D5E038-72E6-ADCD-2A71-4B561779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DC47A37-91AA-D796-20EE-BC261EC15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BDEA775-B42B-9AB9-09DB-67983A39B7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23539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5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A4367-5CBF-105B-CBC5-FC4BCFDE4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0485B5-65C9-DD0E-8560-90E59D9F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E1AB-6053-4EF2-BF29-77C71DE15CF7}" type="datetime1">
              <a:rPr lang="de-DE" smtClean="0"/>
              <a:t>06.04.2026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93D764-BA64-4518-D09F-4E6569A7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294839-568F-C69D-3F08-8A2F07D7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E8960C-9B52-99DD-39AD-B5184A253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17935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5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B4102FE-6CA6-AABA-1C12-CEAF3EB9E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923F-D2FA-4694-A28F-E2987B56BBB4}" type="datetime1">
              <a:rPr lang="de-DE" smtClean="0"/>
              <a:t>06.04.2026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B42BBC7-CE9C-2EE1-5018-A11965C9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0764AE-3C36-5647-2DDD-B12F0FCC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FA31B7-50A0-2B16-75DA-BCC6B7758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23539"/>
            <a:ext cx="861874" cy="8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60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160C1-20C5-6CD7-FC61-643B53CA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FE5E8A-2A45-CDF3-D72E-F68DF955E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75DA31F-DFA8-0412-0EA3-E7D15D040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35E926A-238F-B3AA-FCF2-F0543FADD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1BAF8-3A15-4D82-93B5-358FEFDFA758}" type="datetime1">
              <a:rPr lang="de-DE" smtClean="0"/>
              <a:t>06.04.2026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EEDD09-B50F-1ACA-4082-89E55C138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https://scholbach.de/vein-in-venice-talk-11-april-2026 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5EF6E8-E896-221B-D3D2-F9DAF354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98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4A322-D994-6A44-59CA-36D17540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4842038-ED12-C897-4504-07A5C59C5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D250BD-171C-F57B-3D92-430B41864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87DD82-0114-5E8E-0D3F-3A97113B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6C163-4DC1-44C0-AA0B-C11DD71D3450}" type="datetime1">
              <a:rPr lang="de-DE" smtClean="0"/>
              <a:t>06.04.2026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D52B67-D1C6-43C9-1A67-96B09A351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AA8BBE-AB8D-7BD5-D1BC-DD5253F7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379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CE8A28F-AF5A-3426-E91E-39144A3C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64F0D6-C747-875B-227D-E9C1C030A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644A2B-3AC8-65D6-165A-F02DAB462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64BA45-A32B-48EB-8409-0135499F41D2}" type="datetime1">
              <a:rPr lang="de-DE" smtClean="0"/>
              <a:t>06.04.2026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598EE6-AB3B-47CA-CD17-FA50E0C8F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de-DE" dirty="0"/>
              <a:t>www.scholbach.de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10F89B-C334-3E08-EE17-1C89E51B7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ECE96B-7D88-4E53-A060-70703D91FBDD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 descr="Ein Bild, das Handschrift, Schrift, Kalligrafie, Typografie enthält.&#10;&#10;KI-generierte Inhalte können fehlerhaft sein.">
            <a:extLst>
              <a:ext uri="{FF2B5EF4-FFF2-40B4-BE49-F238E27FC236}">
                <a16:creationId xmlns:a16="http://schemas.microsoft.com/office/drawing/2014/main" id="{C1094FDB-EE45-5071-2C72-2317FD9CCE5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673178" y="6133947"/>
            <a:ext cx="1361243" cy="5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olbach.de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bach.de/de/risiken-venoeser-stent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ameleon-software.de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EB1819E-A482-C1B7-9020-A6CD336ABD39}"/>
              </a:ext>
            </a:extLst>
          </p:cNvPr>
          <p:cNvSpPr txBox="1"/>
          <p:nvPr/>
        </p:nvSpPr>
        <p:spPr>
          <a:xfrm>
            <a:off x="4000500" y="22002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07AF928-8D06-8EBC-9426-0206947AB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637" y="1649412"/>
            <a:ext cx="11287125" cy="2387600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Pelvic</a:t>
            </a:r>
            <a:r>
              <a:rPr lang="de-DE" dirty="0"/>
              <a:t> </a:t>
            </a:r>
            <a:r>
              <a:rPr lang="de-DE" dirty="0" err="1"/>
              <a:t>congestion</a:t>
            </a:r>
            <a:r>
              <a:rPr lang="de-DE" dirty="0"/>
              <a:t> </a:t>
            </a:r>
            <a:r>
              <a:rPr lang="de-DE" dirty="0" err="1"/>
              <a:t>syndrome</a:t>
            </a:r>
            <a:r>
              <a:rPr lang="de-DE" dirty="0"/>
              <a:t> -</a:t>
            </a:r>
            <a:br>
              <a:rPr lang="de-DE" dirty="0"/>
            </a:b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experiences</a:t>
            </a:r>
            <a:r>
              <a:rPr lang="en-US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36 years</a:t>
            </a:r>
            <a:br>
              <a:rPr lang="de-DE" dirty="0"/>
            </a:br>
            <a:br>
              <a:rPr lang="de-DE" dirty="0"/>
            </a:br>
            <a:b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cs typeface="Times New Roman" panose="02020603050405020304" pitchFamily="18" charset="0"/>
              </a:rPr>
              <a:t>diagnosed </a:t>
            </a:r>
            <a: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thousands of patients with vascular compression syndromes </a:t>
            </a:r>
            <a:b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hundreds successfully operated</a:t>
            </a:r>
            <a:b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1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hundreds </a:t>
            </a:r>
            <a:r>
              <a:rPr lang="en-US" sz="3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successfully treated  </a:t>
            </a:r>
            <a:endParaRPr lang="de-DE" sz="3100" dirty="0">
              <a:highlight>
                <a:srgbClr val="FFFF00"/>
              </a:highlight>
            </a:endParaRP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25F7430E-29F9-A392-433E-5E581D3AB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7325" y="4587875"/>
            <a:ext cx="9144000" cy="1655762"/>
          </a:xfrm>
        </p:spPr>
        <p:txBody>
          <a:bodyPr/>
          <a:lstStyle/>
          <a:p>
            <a:r>
              <a:rPr lang="de-DE" dirty="0"/>
              <a:t>Thomas Scholbach: Leipzig/Germany</a:t>
            </a:r>
          </a:p>
          <a:p>
            <a:r>
              <a:rPr lang="de-DE" dirty="0">
                <a:hlinkClick r:id="rId2"/>
              </a:rPr>
              <a:t>www.scholbach.de</a:t>
            </a:r>
            <a:r>
              <a:rPr lang="de-DE" dirty="0"/>
              <a:t> 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2FF40D4-0353-5EA3-6715-6827784D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www.scholbach.de</a:t>
            </a:r>
          </a:p>
        </p:txBody>
      </p:sp>
    </p:spTree>
    <p:extLst>
      <p:ext uri="{BB962C8B-B14F-4D97-AF65-F5344CB8AC3E}">
        <p14:creationId xmlns:p14="http://schemas.microsoft.com/office/powerpoint/2010/main" val="2974811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D3F27-D8B4-2F26-B211-CF4C67BEC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4076"/>
            <a:ext cx="10515600" cy="495097"/>
          </a:xfrm>
        </p:spPr>
        <p:txBody>
          <a:bodyPr>
            <a:noAutofit/>
          </a:bodyPr>
          <a:lstStyle/>
          <a:p>
            <a:r>
              <a:rPr lang="en-US" sz="2400" dirty="0"/>
              <a:t>Quantification of the congestion of pelvic organs with the PixelFlux technique</a:t>
            </a:r>
            <a:endParaRPr lang="de-DE" sz="2400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353312B-6817-6006-3CA7-2B439032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pic>
        <p:nvPicPr>
          <p:cNvPr id="24" name="PXFX uterus">
            <a:hlinkClick r:id="" action="ppaction://media"/>
            <a:extLst>
              <a:ext uri="{FF2B5EF4-FFF2-40B4-BE49-F238E27FC236}">
                <a16:creationId xmlns:a16="http://schemas.microsoft.com/office/drawing/2014/main" id="{3A4DAC99-7472-CBFD-139A-6EBE7AD01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775" y="440246"/>
            <a:ext cx="9753600" cy="5486400"/>
          </a:xfrm>
          <a:prstGeom prst="rect">
            <a:avLst/>
          </a:prstGeom>
        </p:spPr>
      </p:pic>
      <p:pic>
        <p:nvPicPr>
          <p:cNvPr id="18" name="Grafik 17" descr="Ein Bild, das Text, Quittung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74CA1F39-CF83-5DB9-A04E-B95126234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838" y="5410621"/>
            <a:ext cx="5741988" cy="144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4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0A49298-7947-C19B-3AC6-EAEBC8A5D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120775"/>
          </a:xfrm>
        </p:spPr>
        <p:txBody>
          <a:bodyPr>
            <a:normAutofit/>
          </a:bodyPr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Left common iliac vein compression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8607338-453C-99A8-141B-E33342DD6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Uplifted promontory reducing the abdominal depth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nhaltsplatzhalter 5" descr="Ein Bild, das medizinische Bildgebung, pränataler Ultraschall, Radiologie, medizinisches Bildgebungsverfahren enthält.&#10;&#10;KI-generierte Inhalte können fehlerhaft sein.">
            <a:extLst>
              <a:ext uri="{FF2B5EF4-FFF2-40B4-BE49-F238E27FC236}">
                <a16:creationId xmlns:a16="http://schemas.microsoft.com/office/drawing/2014/main" id="{788B8C8B-384A-1A31-40DD-B1111879A9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869549"/>
            <a:ext cx="5157787" cy="2955640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53264E7-E949-0C19-4ED5-2A7E0AACD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Pressurisation by uplifting – </a:t>
            </a:r>
          </a:p>
          <a:p>
            <a:r>
              <a:rPr lang="en-US" dirty="0"/>
              <a:t>Maximum compression not always by the right common iliac artery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nhaltsplatzhalter 12" descr="Ein Bild, das Screenshot, medizinische Bildgebung, pränataler Ultraschall, Radiologie enthält.&#10;&#10;KI-generierte Inhalte können fehlerhaft sein.">
            <a:extLst>
              <a:ext uri="{FF2B5EF4-FFF2-40B4-BE49-F238E27FC236}">
                <a16:creationId xmlns:a16="http://schemas.microsoft.com/office/drawing/2014/main" id="{2E791C14-B484-3F39-1086-771521FEC6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3175176"/>
            <a:ext cx="5183188" cy="234438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2C1C10-9A45-91AB-A884-7FE5A46A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F41860-A16C-2FEB-EAAA-39C803ED039F}"/>
              </a:ext>
            </a:extLst>
          </p:cNvPr>
          <p:cNvSpPr txBox="1"/>
          <p:nvPr/>
        </p:nvSpPr>
        <p:spPr>
          <a:xfrm>
            <a:off x="3700670" y="3838853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>
                <a:solidFill>
                  <a:schemeClr val="bg1"/>
                </a:solidFill>
                <a:latin typeface="Candara" panose="020E0502030303020204" pitchFamily="34" charset="0"/>
              </a:rPr>
              <a:t>1,25 cm</a:t>
            </a:r>
          </a:p>
        </p:txBody>
      </p:sp>
    </p:spTree>
    <p:extLst>
      <p:ext uri="{BB962C8B-B14F-4D97-AF65-F5344CB8AC3E}">
        <p14:creationId xmlns:p14="http://schemas.microsoft.com/office/powerpoint/2010/main" val="767255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E49CE9D-272C-8995-B8E1-D4F0F8F2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94" y="7186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dirty="0"/>
              <a:t>Urethral </a:t>
            </a:r>
            <a:r>
              <a:rPr lang="de-DE" dirty="0" err="1"/>
              <a:t>congestion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b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residual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volume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urgency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frequency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dysuria</a:t>
            </a:r>
            <a:b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83F1175-406D-F36F-73D5-5275220D8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73701"/>
            <a:ext cx="5157787" cy="823912"/>
          </a:xfrm>
        </p:spPr>
        <p:txBody>
          <a:bodyPr>
            <a:normAutofit fontScale="62500" lnSpcReduction="20000"/>
          </a:bodyPr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Urethral congestion requiring self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catheterisation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until the decompression of the left common iliac vein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nhaltsplatzhalter 10" descr="Ein Bild, das medizinische Bildgebung, Radiologie, pränataler Ultraschall, medizinisches Bildgebungsverfahren enthält.&#10;&#10;KI-generierte Inhalte können fehlerhaft sein.">
            <a:extLst>
              <a:ext uri="{FF2B5EF4-FFF2-40B4-BE49-F238E27FC236}">
                <a16:creationId xmlns:a16="http://schemas.microsoft.com/office/drawing/2014/main" id="{D2939B3C-BAB0-2C0F-2F42-844907C97B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861577"/>
            <a:ext cx="5157787" cy="2971583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013AE67-2391-045F-3615-A21AA94460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7603" y="1985010"/>
            <a:ext cx="5183188" cy="82391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PixelFlux tissue perfusion of the pelvic organs measured under </a:t>
            </a:r>
            <a:r>
              <a:rPr lang="en-US" dirty="0" err="1"/>
              <a:t>standardised</a:t>
            </a:r>
            <a:r>
              <a:rPr lang="en-US" dirty="0"/>
              <a:t> conditions (cm/s * cm² of the perfused area of the ROI /cm² of the ROI – normal &lt; 0.05) </a:t>
            </a:r>
            <a:endParaRPr lang="de-DE" dirty="0"/>
          </a:p>
        </p:txBody>
      </p:sp>
      <p:graphicFrame>
        <p:nvGraphicFramePr>
          <p:cNvPr id="12" name="Inhaltsplatzhalter 11">
            <a:extLst>
              <a:ext uri="{FF2B5EF4-FFF2-40B4-BE49-F238E27FC236}">
                <a16:creationId xmlns:a16="http://schemas.microsoft.com/office/drawing/2014/main" id="{EB1F8DB8-64DC-61D0-696C-B31EC80B7CC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591527878"/>
              </p:ext>
            </p:extLst>
          </p:nvPr>
        </p:nvGraphicFramePr>
        <p:xfrm>
          <a:off x="6169025" y="3429000"/>
          <a:ext cx="5183187" cy="14833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727729">
                  <a:extLst>
                    <a:ext uri="{9D8B030D-6E8A-4147-A177-3AD203B41FA5}">
                      <a16:colId xmlns:a16="http://schemas.microsoft.com/office/drawing/2014/main" val="662464542"/>
                    </a:ext>
                  </a:extLst>
                </a:gridCol>
                <a:gridCol w="1727729">
                  <a:extLst>
                    <a:ext uri="{9D8B030D-6E8A-4147-A177-3AD203B41FA5}">
                      <a16:colId xmlns:a16="http://schemas.microsoft.com/office/drawing/2014/main" val="4050239563"/>
                    </a:ext>
                  </a:extLst>
                </a:gridCol>
                <a:gridCol w="1727729">
                  <a:extLst>
                    <a:ext uri="{9D8B030D-6E8A-4147-A177-3AD203B41FA5}">
                      <a16:colId xmlns:a16="http://schemas.microsoft.com/office/drawing/2014/main" val="39865623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b="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rectum</a:t>
                      </a:r>
                      <a:endParaRPr lang="de-DE" sz="2000" b="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b="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0,073</a:t>
                      </a:r>
                      <a:endParaRPr lang="de-DE" sz="2000" b="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b="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146%</a:t>
                      </a:r>
                      <a:endParaRPr lang="de-DE" sz="2000" b="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12121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1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urethra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DAFB1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0,363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DAFB1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726%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rgbClr val="DAFB1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76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uterus</a:t>
                      </a:r>
                      <a:endParaRPr lang="de-DE" sz="2000" u="none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0,534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1068%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4337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vagina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0,204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e-DE" sz="2000" u="none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408%</a:t>
                      </a:r>
                      <a:endParaRPr lang="de-DE" sz="2000" u="none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67754849"/>
                  </a:ext>
                </a:extLst>
              </a:tr>
            </a:tbl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AB851F-CB79-1856-A0A8-3D821275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596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1ECAEC0-FF2C-FD5B-A2C2-8CAFF5C71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67468"/>
            <a:ext cx="11982450" cy="1675607"/>
          </a:xfrm>
        </p:spPr>
        <p:txBody>
          <a:bodyPr>
            <a:noAutofit/>
          </a:bodyPr>
          <a:lstStyle/>
          <a:p>
            <a:pPr algn="ctr"/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Urethral congestion</a:t>
            </a:r>
            <a:b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more self </a:t>
            </a:r>
            <a:r>
              <a:rPr lang="en-US" sz="28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catheterisation</a:t>
            </a: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after PTFE-decompression of </a:t>
            </a:r>
            <a:b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left common iliac vein</a:t>
            </a:r>
            <a:br>
              <a:rPr lang="de-DE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sz="32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3F1583-21D2-9F24-C6F3-C6921898B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pic>
        <p:nvPicPr>
          <p:cNvPr id="6" name="Grafik 5" descr="Ein Bild, das Text, medizinische Bildgebung, Radiologie, medizinisches Bildgebungsverfahren enthält.&#10;&#10;KI-generierte Inhalte können fehlerhaft sein.">
            <a:extLst>
              <a:ext uri="{FF2B5EF4-FFF2-40B4-BE49-F238E27FC236}">
                <a16:creationId xmlns:a16="http://schemas.microsoft.com/office/drawing/2014/main" id="{C3A7A9FC-6D43-7741-0F42-1C023EFC9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3" t="4348" r="20353"/>
          <a:stretch>
            <a:fillRect/>
          </a:stretch>
        </p:blipFill>
        <p:spPr>
          <a:xfrm>
            <a:off x="2842591" y="1236634"/>
            <a:ext cx="5953539" cy="56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39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1767D-3B2D-3662-0A5E-E5142428F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Orthostatic</a:t>
            </a:r>
            <a:r>
              <a:rPr lang="de-DE" dirty="0"/>
              <a:t> </a:t>
            </a:r>
            <a:r>
              <a:rPr lang="de-DE" dirty="0" err="1"/>
              <a:t>pooling</a:t>
            </a:r>
            <a:r>
              <a:rPr lang="de-DE" dirty="0"/>
              <a:t> and </a:t>
            </a:r>
            <a:r>
              <a:rPr lang="de-DE" dirty="0" err="1"/>
              <a:t>reflux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BED8DAD-45DC-53D6-3B6A-6BBAEAB5D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991845-830A-CE58-1D88-72B73DE84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13" y="1401967"/>
            <a:ext cx="4926100" cy="26069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4176925-640D-F22F-D012-ABC006E42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422" y="1401968"/>
            <a:ext cx="4652706" cy="2606951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B92A7C8-9887-8C49-85CF-B342063F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872" y="6187452"/>
            <a:ext cx="1494861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90ADCEDD-4002-EBA8-CA97-B8A9BAAB5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213289"/>
              </p:ext>
            </p:extLst>
          </p:nvPr>
        </p:nvGraphicFramePr>
        <p:xfrm>
          <a:off x="1073013" y="4070509"/>
          <a:ext cx="962111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223">
                  <a:extLst>
                    <a:ext uri="{9D8B030D-6E8A-4147-A177-3AD203B41FA5}">
                      <a16:colId xmlns:a16="http://schemas.microsoft.com/office/drawing/2014/main" val="1876032058"/>
                    </a:ext>
                  </a:extLst>
                </a:gridCol>
                <a:gridCol w="1924223">
                  <a:extLst>
                    <a:ext uri="{9D8B030D-6E8A-4147-A177-3AD203B41FA5}">
                      <a16:colId xmlns:a16="http://schemas.microsoft.com/office/drawing/2014/main" val="3862208198"/>
                    </a:ext>
                  </a:extLst>
                </a:gridCol>
                <a:gridCol w="1924223">
                  <a:extLst>
                    <a:ext uri="{9D8B030D-6E8A-4147-A177-3AD203B41FA5}">
                      <a16:colId xmlns:a16="http://schemas.microsoft.com/office/drawing/2014/main" val="2639313368"/>
                    </a:ext>
                  </a:extLst>
                </a:gridCol>
                <a:gridCol w="1460574">
                  <a:extLst>
                    <a:ext uri="{9D8B030D-6E8A-4147-A177-3AD203B41FA5}">
                      <a16:colId xmlns:a16="http://schemas.microsoft.com/office/drawing/2014/main" val="4057711541"/>
                    </a:ext>
                  </a:extLst>
                </a:gridCol>
                <a:gridCol w="2387872">
                  <a:extLst>
                    <a:ext uri="{9D8B030D-6E8A-4147-A177-3AD203B41FA5}">
                      <a16:colId xmlns:a16="http://schemas.microsoft.com/office/drawing/2014/main" val="1910325750"/>
                    </a:ext>
                  </a:extLst>
                </a:gridCol>
              </a:tblGrid>
              <a:tr h="847286"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Posture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Abd. </a:t>
                      </a:r>
                      <a:r>
                        <a:rPr lang="de-DE" dirty="0" err="1"/>
                        <a:t>aortic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flow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volume</a:t>
                      </a:r>
                      <a:r>
                        <a:rPr lang="de-DE" dirty="0"/>
                        <a:t> (ml/min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Heart rate ( 1/min)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Systol</a:t>
                      </a:r>
                      <a:r>
                        <a:rPr lang="de-DE" dirty="0"/>
                        <a:t>. </a:t>
                      </a:r>
                      <a:r>
                        <a:rPr lang="de-DE" dirty="0" err="1"/>
                        <a:t>flow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velocity</a:t>
                      </a:r>
                      <a:r>
                        <a:rPr lang="de-DE" dirty="0"/>
                        <a:t> ( cm/s)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Abd. Portion left </a:t>
                      </a:r>
                      <a:r>
                        <a:rPr lang="de-DE" dirty="0" err="1"/>
                        <a:t>ventricular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ejection</a:t>
                      </a:r>
                      <a:r>
                        <a:rPr lang="de-DE" dirty="0"/>
                        <a:t> (ml)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292741"/>
                  </a:ext>
                </a:extLst>
              </a:tr>
              <a:tr h="338914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horizontal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460941"/>
                  </a:ext>
                </a:extLst>
              </a:tr>
              <a:tr h="338914"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upright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1564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656554"/>
                  </a:ext>
                </a:extLst>
              </a:tr>
              <a:tr h="593100"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>
                          <a:solidFill>
                            <a:schemeClr val="bg1"/>
                          </a:solidFill>
                        </a:rPr>
                        <a:t>Orthostatic</a:t>
                      </a: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b="1" dirty="0" err="1">
                          <a:solidFill>
                            <a:schemeClr val="bg1"/>
                          </a:solidFill>
                        </a:rPr>
                        <a:t>difference</a:t>
                      </a:r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 (%)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-62%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-9%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-25%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bg1"/>
                          </a:solidFill>
                        </a:rPr>
                        <a:t>-58%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202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202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6806A6-870C-9403-438C-2A6908BB9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62" y="-122116"/>
            <a:ext cx="10940803" cy="1325563"/>
          </a:xfrm>
        </p:spPr>
        <p:txBody>
          <a:bodyPr/>
          <a:lstStyle/>
          <a:p>
            <a:r>
              <a:rPr lang="de-DE" dirty="0" err="1"/>
              <a:t>Functionally</a:t>
            </a:r>
            <a:r>
              <a:rPr lang="de-DE" dirty="0"/>
              <a:t> relevant </a:t>
            </a:r>
            <a:r>
              <a:rPr lang="de-DE" dirty="0" err="1"/>
              <a:t>orthostatic</a:t>
            </a:r>
            <a:r>
              <a:rPr lang="de-DE" dirty="0"/>
              <a:t> nephroptosis: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26B8B85-F044-6C08-7D0C-706754A20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8228" y="965404"/>
            <a:ext cx="2569399" cy="2884283"/>
          </a:xfrm>
        </p:spPr>
        <p:txBody>
          <a:bodyPr anchor="t">
            <a:normAutofit lnSpcReduction="10000"/>
          </a:bodyPr>
          <a:lstStyle/>
          <a:p>
            <a:r>
              <a:rPr lang="de-DE" dirty="0" err="1"/>
              <a:t>drives</a:t>
            </a:r>
            <a:r>
              <a:rPr lang="de-DE" dirty="0"/>
              <a:t> </a:t>
            </a:r>
            <a:r>
              <a:rPr lang="de-DE" dirty="0" err="1"/>
              <a:t>pelvic</a:t>
            </a:r>
            <a:r>
              <a:rPr lang="de-DE" dirty="0"/>
              <a:t> </a:t>
            </a:r>
            <a:r>
              <a:rPr lang="de-DE" dirty="0" err="1"/>
              <a:t>congestion</a:t>
            </a:r>
            <a:r>
              <a:rPr lang="de-DE" dirty="0"/>
              <a:t> due to </a:t>
            </a:r>
            <a:r>
              <a:rPr lang="de-DE" dirty="0" err="1"/>
              <a:t>reduced</a:t>
            </a:r>
            <a:r>
              <a:rPr lang="de-DE" dirty="0"/>
              <a:t> renal </a:t>
            </a:r>
            <a:r>
              <a:rPr lang="de-DE" dirty="0" err="1"/>
              <a:t>blood</a:t>
            </a:r>
            <a:r>
              <a:rPr lang="de-DE" dirty="0"/>
              <a:t> </a:t>
            </a:r>
            <a:r>
              <a:rPr lang="de-DE" dirty="0" err="1"/>
              <a:t>uptake</a:t>
            </a:r>
            <a:endParaRPr lang="de-DE" dirty="0"/>
          </a:p>
          <a:p>
            <a:endParaRPr lang="de-DE" dirty="0"/>
          </a:p>
          <a:p>
            <a:r>
              <a:rPr lang="de-DE" dirty="0"/>
              <a:t>is </a:t>
            </a:r>
            <a:r>
              <a:rPr lang="de-DE" dirty="0" err="1"/>
              <a:t>successfully</a:t>
            </a:r>
            <a:r>
              <a:rPr lang="de-DE" dirty="0"/>
              <a:t> </a:t>
            </a:r>
            <a:r>
              <a:rPr lang="de-DE" dirty="0" err="1"/>
              <a:t>treated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nephropexy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617FF286-590D-0865-5C6A-8849CE06C2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1102" y="965404"/>
            <a:ext cx="4413273" cy="2463596"/>
          </a:xfrm>
          <a:prstGeom prst="rect">
            <a:avLst/>
          </a:prstGeom>
        </p:spPr>
      </p:pic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73BC1128-A037-0994-2F03-E19267D7A77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48228" y="3849687"/>
            <a:ext cx="7223035" cy="2085976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4EFC56-DFFE-96EE-F17A-E18CD18E9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https://scholbach.de/vein-in-venice-talk-11-april-2026 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9289E87-994F-FF96-DB47-E48983A73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13" y="3429000"/>
            <a:ext cx="4419600" cy="2463596"/>
          </a:xfrm>
          <a:prstGeom prst="rect">
            <a:avLst/>
          </a:prstGeom>
        </p:spPr>
      </p:pic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6B03126F-3542-59A3-6701-7FD3F5A29D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7581797"/>
              </p:ext>
            </p:extLst>
          </p:nvPr>
        </p:nvGraphicFramePr>
        <p:xfrm>
          <a:off x="7258050" y="1062504"/>
          <a:ext cx="4743450" cy="2463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B211F6FA-9747-F14F-5D3C-16E4D8774105}"/>
              </a:ext>
            </a:extLst>
          </p:cNvPr>
          <p:cNvSpPr/>
          <p:nvPr/>
        </p:nvSpPr>
        <p:spPr>
          <a:xfrm>
            <a:off x="9677400" y="3008313"/>
            <a:ext cx="1466850" cy="2725737"/>
          </a:xfrm>
          <a:custGeom>
            <a:avLst/>
            <a:gdLst>
              <a:gd name="csX0" fmla="*/ 132197 w 1951472"/>
              <a:gd name="csY0" fmla="*/ 0 h 2066925"/>
              <a:gd name="csX1" fmla="*/ 189347 w 1951472"/>
              <a:gd name="csY1" fmla="*/ 1419225 h 2066925"/>
              <a:gd name="csX2" fmla="*/ 1951472 w 1951472"/>
              <a:gd name="csY2" fmla="*/ 2066925 h 20669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951472" h="2066925">
                <a:moveTo>
                  <a:pt x="132197" y="0"/>
                </a:moveTo>
                <a:cubicBezTo>
                  <a:pt x="9166" y="537369"/>
                  <a:pt x="-113865" y="1074738"/>
                  <a:pt x="189347" y="1419225"/>
                </a:cubicBezTo>
                <a:cubicBezTo>
                  <a:pt x="492559" y="1763712"/>
                  <a:pt x="1222015" y="1915318"/>
                  <a:pt x="1951472" y="2066925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364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4B6F5-69A3-10F5-5C6C-178C67507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9E25F8-3590-FEFB-4EDB-F01F9BE0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77788"/>
            <a:ext cx="11030744" cy="1325563"/>
          </a:xfrm>
        </p:spPr>
        <p:txBody>
          <a:bodyPr/>
          <a:lstStyle/>
          <a:p>
            <a:pPr algn="ctr"/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Treatment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5239B7-93A4-D909-7441-2B7D79C7F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893017"/>
            <a:ext cx="5157787" cy="823912"/>
          </a:xfrm>
        </p:spPr>
        <p:txBody>
          <a:bodyPr>
            <a:normAutofit/>
          </a:bodyPr>
          <a:lstStyle/>
          <a:p>
            <a:r>
              <a:rPr lang="en-US" dirty="0"/>
              <a:t>What you should avoid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8CAB978-04CE-2088-F9F2-757B14A3C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020" y="1716929"/>
            <a:ext cx="5157787" cy="3684588"/>
          </a:xfrm>
        </p:spPr>
        <p:txBody>
          <a:bodyPr>
            <a:normAutofit/>
          </a:bodyPr>
          <a:lstStyle/>
          <a:p>
            <a:r>
              <a:rPr lang="en-US" dirty="0"/>
              <a:t>Reduction of the collaterals</a:t>
            </a:r>
            <a:endParaRPr lang="de-DE" dirty="0"/>
          </a:p>
          <a:p>
            <a:r>
              <a:rPr lang="en-US" dirty="0"/>
              <a:t>Embolization</a:t>
            </a:r>
          </a:p>
          <a:p>
            <a:r>
              <a:rPr lang="en-US" dirty="0"/>
              <a:t>Coiling</a:t>
            </a:r>
          </a:p>
          <a:p>
            <a:r>
              <a:rPr lang="en-US" dirty="0"/>
              <a:t>Ligation</a:t>
            </a:r>
          </a:p>
          <a:p>
            <a:r>
              <a:rPr lang="en-US" dirty="0"/>
              <a:t>Hysterectomy</a:t>
            </a:r>
          </a:p>
          <a:p>
            <a:r>
              <a:rPr lang="en-US" dirty="0"/>
              <a:t>Stents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28BAF80-C405-BC69-FDA9-3C2D29B4A8ED}"/>
              </a:ext>
            </a:extLst>
          </p:cNvPr>
          <p:cNvSpPr/>
          <p:nvPr/>
        </p:nvSpPr>
        <p:spPr>
          <a:xfrm>
            <a:off x="631824" y="1099394"/>
            <a:ext cx="5438775" cy="3988545"/>
          </a:xfrm>
          <a:prstGeom prst="rect">
            <a:avLst/>
          </a:prstGeom>
          <a:solidFill>
            <a:srgbClr val="FF0000">
              <a:alpha val="24000"/>
            </a:srgb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43D65C-7286-8370-A891-A017BB6A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60DFD28B-5449-4545-257C-0BB8A8763481}"/>
              </a:ext>
            </a:extLst>
          </p:cNvPr>
          <p:cNvSpPr txBox="1">
            <a:spLocks/>
          </p:cNvSpPr>
          <p:nvPr/>
        </p:nvSpPr>
        <p:spPr>
          <a:xfrm>
            <a:off x="6334125" y="2700385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2" name="Inhaltsplatzhalter 9">
            <a:extLst>
              <a:ext uri="{FF2B5EF4-FFF2-40B4-BE49-F238E27FC236}">
                <a16:creationId xmlns:a16="http://schemas.microsoft.com/office/drawing/2014/main" id="{1AA22C29-1ED6-7EFF-E507-2C083D32F658}"/>
              </a:ext>
            </a:extLst>
          </p:cNvPr>
          <p:cNvSpPr txBox="1">
            <a:spLocks/>
          </p:cNvSpPr>
          <p:nvPr/>
        </p:nvSpPr>
        <p:spPr>
          <a:xfrm>
            <a:off x="6376988" y="1716929"/>
            <a:ext cx="5183188" cy="290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Reduce spinal curvature</a:t>
            </a:r>
            <a:endParaRPr lang="de-DE" dirty="0"/>
          </a:p>
          <a:p>
            <a:r>
              <a:rPr lang="en-US" dirty="0"/>
              <a:t>Foster collaterals</a:t>
            </a:r>
            <a:endParaRPr lang="de-DE" dirty="0"/>
          </a:p>
          <a:p>
            <a:r>
              <a:rPr lang="en-US" dirty="0"/>
              <a:t>Decompress venous obstructions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94141C9-A356-2D71-E5CC-41DE10FE6909}"/>
              </a:ext>
            </a:extLst>
          </p:cNvPr>
          <p:cNvSpPr/>
          <p:nvPr/>
        </p:nvSpPr>
        <p:spPr>
          <a:xfrm>
            <a:off x="6249194" y="1099394"/>
            <a:ext cx="5438775" cy="3988544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E09127A-C6F8-3510-88EE-7CAFD81B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9518" y="1174720"/>
            <a:ext cx="5183188" cy="823912"/>
          </a:xfrm>
        </p:spPr>
        <p:txBody>
          <a:bodyPr/>
          <a:lstStyle/>
          <a:p>
            <a:r>
              <a:rPr lang="en-US" dirty="0"/>
              <a:t>What you need to do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7671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5566D2D-79F3-602B-5AE5-02BB4749C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62B7A063-58F9-CD95-743F-076A6D45D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217733"/>
              </p:ext>
            </p:extLst>
          </p:nvPr>
        </p:nvGraphicFramePr>
        <p:xfrm>
          <a:off x="126999" y="69848"/>
          <a:ext cx="11760201" cy="628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9C10A8BC-B2E5-ACB5-130A-BB1590508E41}"/>
              </a:ext>
            </a:extLst>
          </p:cNvPr>
          <p:cNvSpPr/>
          <p:nvPr/>
        </p:nvSpPr>
        <p:spPr>
          <a:xfrm>
            <a:off x="8890000" y="2235200"/>
            <a:ext cx="279400" cy="1473200"/>
          </a:xfrm>
          <a:prstGeom prst="downArrow">
            <a:avLst/>
          </a:prstGeom>
          <a:solidFill>
            <a:srgbClr val="FF0000"/>
          </a:solidFill>
          <a:ln w="3810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65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5E682CA-86CF-3FE1-0F82-AAAB8326F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pic>
        <p:nvPicPr>
          <p:cNvPr id="9" name="Grafik 8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49BF005C-EC1F-1BB0-1992-ADA3B426B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939800"/>
            <a:ext cx="9070750" cy="5313190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F1E8FA41-6F0F-969A-F5E5-5525B1B31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900" y="136525"/>
            <a:ext cx="71882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 stent may look like</a:t>
            </a:r>
            <a:br>
              <a:rPr lang="de-DE" dirty="0"/>
            </a:b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563D76F-03BE-4A72-AC12-212488F2C1DD}"/>
              </a:ext>
            </a:extLst>
          </p:cNvPr>
          <p:cNvSpPr txBox="1"/>
          <p:nvPr/>
        </p:nvSpPr>
        <p:spPr>
          <a:xfrm>
            <a:off x="1724250" y="1171059"/>
            <a:ext cx="498135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hlinkClick r:id="rId3"/>
              </a:rPr>
              <a:t>https://scholbach.de/de/risiken-venoeser-stents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474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9DFE9-B6C2-1F46-61A9-59FFD4BB2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Non-invasive treatment</a:t>
            </a:r>
            <a:b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970A94-6534-A93B-4233-FFF7E97C3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Reduction of the lumbar lordosis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5AE2FE7-9995-023A-B187-C7A9AB820AD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Daily physical training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Planks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Prone trunk elevation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Pelvic tilt control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Flexing hips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Contraction of gluteal and abdominal muscles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Weight reduction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Squats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F712E1B-0E7F-7803-F446-2F2355040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Fostering of collateral pathways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2F62CEA-57A5-54C4-0ECA-6E26480AFD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591175" cy="36845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270000"/>
              </a:lnSpc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Aspirin 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physical</a:t>
            </a: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ecercises</a:t>
            </a:r>
            <a:endParaRPr lang="de-DE" dirty="0"/>
          </a:p>
          <a:p>
            <a:pPr>
              <a:lnSpc>
                <a:spcPct val="170000"/>
              </a:lnSpc>
            </a:pPr>
            <a:endParaRPr lang="de-DE" dirty="0"/>
          </a:p>
          <a:p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054B3ED-252D-5B3B-18C1-9F061525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</p:spTree>
    <p:extLst>
      <p:ext uri="{BB962C8B-B14F-4D97-AF65-F5344CB8AC3E}">
        <p14:creationId xmlns:p14="http://schemas.microsoft.com/office/powerpoint/2010/main" val="3276940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8C3B7B-ACCB-5362-19FD-4E8350F55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523" y="3429000"/>
            <a:ext cx="3965575" cy="1325563"/>
          </a:xfrm>
        </p:spPr>
        <p:txBody>
          <a:bodyPr/>
          <a:lstStyle/>
          <a:p>
            <a:pPr algn="ctr"/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BA4F0D-F298-58FB-4AEC-18BDAD3F5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525" y="4559300"/>
            <a:ext cx="5057775" cy="1568450"/>
          </a:xfrm>
        </p:spPr>
        <p:txBody>
          <a:bodyPr/>
          <a:lstStyle/>
          <a:p>
            <a:r>
              <a:rPr lang="de-DE" dirty="0" err="1"/>
              <a:t>Defining</a:t>
            </a:r>
            <a:r>
              <a:rPr lang="de-DE" dirty="0"/>
              <a:t> </a:t>
            </a:r>
            <a:r>
              <a:rPr lang="de-DE" dirty="0" err="1"/>
              <a:t>pelvic</a:t>
            </a:r>
            <a:r>
              <a:rPr lang="de-DE" dirty="0"/>
              <a:t> </a:t>
            </a:r>
            <a:r>
              <a:rPr lang="de-DE" dirty="0" err="1"/>
              <a:t>congestion</a:t>
            </a:r>
            <a:endParaRPr lang="de-DE" dirty="0"/>
          </a:p>
          <a:p>
            <a:r>
              <a:rPr lang="de-DE" dirty="0" err="1"/>
              <a:t>Causes</a:t>
            </a:r>
            <a:endParaRPr lang="de-DE" dirty="0"/>
          </a:p>
          <a:p>
            <a:r>
              <a:rPr lang="de-DE" dirty="0"/>
              <a:t>Treatment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0475A2-69B2-4E6A-DD49-185FD7B0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9525" y="6356350"/>
            <a:ext cx="4114800" cy="365125"/>
          </a:xfrm>
        </p:spPr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827D8EE-2D2E-7567-F4EA-CBEE227B40F7}"/>
              </a:ext>
            </a:extLst>
          </p:cNvPr>
          <p:cNvSpPr txBox="1">
            <a:spLocks/>
          </p:cNvSpPr>
          <p:nvPr/>
        </p:nvSpPr>
        <p:spPr>
          <a:xfrm>
            <a:off x="2961770" y="306387"/>
            <a:ext cx="61890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Conflict of interest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9809673-8DA2-40D1-FEE8-EA778EBFEDEC}"/>
              </a:ext>
            </a:extLst>
          </p:cNvPr>
          <p:cNvSpPr txBox="1">
            <a:spLocks/>
          </p:cNvSpPr>
          <p:nvPr/>
        </p:nvSpPr>
        <p:spPr>
          <a:xfrm>
            <a:off x="190500" y="1631950"/>
            <a:ext cx="11683999" cy="1568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Thomas Scholbach invented the PixelFlux-technique and his son </a:t>
            </a:r>
          </a:p>
          <a:p>
            <a:pPr marL="0" indent="0" algn="ctr">
              <a:buNone/>
            </a:pPr>
            <a:r>
              <a:rPr lang="en-US" dirty="0"/>
              <a:t>Jakob Scholbach, owner of Chameleon-software, wrote the PixelFlux-software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www.chameleon-software.de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de-DE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168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031879-EBC0-D2E3-A9F8-E2ADB941D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Surgical treatment</a:t>
            </a:r>
            <a:b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“Nihil </a:t>
            </a:r>
            <a:r>
              <a:rPr lang="en-US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nocere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!”</a:t>
            </a:r>
            <a:b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1DCC06-249C-A490-BC0F-00FA9FE28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not harm the vein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EF7B4DC-D325-FC76-4D37-E3A59D46CC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stent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embolization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bypass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patch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4140A35-3F7C-90C7-9052-9BD4D1729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Reconstruct venous return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078C6C8-093D-76C4-E531-543D08415D0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Ring enforced PTFE shield covering the compressed portion of the vein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Left common iliac vein and left renal vein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Nephropexy if orthostatic nephroptosis is haemodynamically relevant (PixelFlux) 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Treat all other compression simultaneously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9B887FD-46DA-57A3-5678-C6E95EA4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www.scholbach.de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89EF3BD-BA9E-3F3F-999F-70DA22C317B6}"/>
              </a:ext>
            </a:extLst>
          </p:cNvPr>
          <p:cNvSpPr/>
          <p:nvPr/>
        </p:nvSpPr>
        <p:spPr>
          <a:xfrm>
            <a:off x="298449" y="1434727"/>
            <a:ext cx="5438775" cy="4470773"/>
          </a:xfrm>
          <a:prstGeom prst="rect">
            <a:avLst/>
          </a:prstGeom>
          <a:solidFill>
            <a:srgbClr val="FF0000">
              <a:alpha val="24000"/>
            </a:srgb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5C30177-B67C-BB18-6020-EDFBC7805BEA}"/>
              </a:ext>
            </a:extLst>
          </p:cNvPr>
          <p:cNvSpPr/>
          <p:nvPr/>
        </p:nvSpPr>
        <p:spPr>
          <a:xfrm>
            <a:off x="6044406" y="1434726"/>
            <a:ext cx="5438775" cy="4470773"/>
          </a:xfrm>
          <a:prstGeom prst="rect">
            <a:avLst/>
          </a:prstGeom>
          <a:solidFill>
            <a:schemeClr val="accent6">
              <a:lumMod val="60000"/>
              <a:lumOff val="40000"/>
              <a:alpha val="24000"/>
            </a:scheme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8062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0FC3A-3C0B-34D0-AC67-B2ED70BEA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is </a:t>
            </a:r>
            <a:r>
              <a:rPr lang="de-DE" dirty="0" err="1"/>
              <a:t>pelvic</a:t>
            </a:r>
            <a:r>
              <a:rPr lang="de-DE" dirty="0"/>
              <a:t> </a:t>
            </a:r>
            <a:r>
              <a:rPr lang="de-DE" dirty="0" err="1"/>
              <a:t>congestion</a:t>
            </a:r>
            <a:r>
              <a:rPr lang="de-DE" dirty="0"/>
              <a:t> </a:t>
            </a:r>
            <a:r>
              <a:rPr lang="de-DE" dirty="0" err="1"/>
              <a:t>syndrome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457B71-24D3-2F2A-242B-7DE5CC618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ighlight>
                  <a:srgbClr val="FFFF00"/>
                </a:highlight>
              </a:rPr>
              <a:t>Pelvic pain and dysfunction </a:t>
            </a:r>
            <a:r>
              <a:rPr lang="en-US" dirty="0"/>
              <a:t>of pelvic organs due to increased blood volume in pelvic organs and blood vessels </a:t>
            </a:r>
          </a:p>
          <a:p>
            <a:r>
              <a:rPr lang="en-US" dirty="0">
                <a:highlight>
                  <a:srgbClr val="FFFF00"/>
                </a:highlight>
              </a:rPr>
              <a:t>Reduced drainage  </a:t>
            </a:r>
          </a:p>
          <a:p>
            <a:pPr lvl="1"/>
            <a:r>
              <a:rPr lang="en-US" dirty="0"/>
              <a:t>left (right) common iliac vein / vena cava inferior</a:t>
            </a:r>
          </a:p>
          <a:p>
            <a:r>
              <a:rPr lang="en-US" dirty="0">
                <a:highlight>
                  <a:srgbClr val="FFFF00"/>
                </a:highlight>
              </a:rPr>
              <a:t>Increased venous influx</a:t>
            </a:r>
          </a:p>
          <a:p>
            <a:pPr lvl="1"/>
            <a:r>
              <a:rPr lang="en-US" dirty="0"/>
              <a:t>Left gonadal vein, asc. lumbar vein, contralateral internal iliac vein 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Diagnosis</a:t>
            </a:r>
          </a:p>
          <a:p>
            <a:pPr lvl="1"/>
            <a:r>
              <a:rPr lang="en-US" dirty="0"/>
              <a:t>Symptoms</a:t>
            </a:r>
          </a:p>
          <a:p>
            <a:pPr lvl="1"/>
            <a:r>
              <a:rPr lang="en-US" dirty="0"/>
              <a:t>Proof of obstruction and/or flooding</a:t>
            </a:r>
          </a:p>
          <a:p>
            <a:pPr lvl="1"/>
            <a:r>
              <a:rPr lang="en-US" dirty="0"/>
              <a:t>Requires measurement of blood volumes by volumetry and tissue perfusion measurement with the PixelFlux technique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7CDC75-1225-F80A-D08B-497AE4BB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96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CAD32-9F80-8BD6-F6FC-0F2C07244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evaluate pelvic congestion?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79A928D-425E-A443-8F2E-49629482E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/>
              <a:t>B-mode </a:t>
            </a:r>
            <a:r>
              <a:rPr lang="de-DE" sz="2400" dirty="0" err="1"/>
              <a:t>ultrasound</a:t>
            </a:r>
            <a:r>
              <a:rPr lang="de-DE" sz="2400" dirty="0"/>
              <a:t>: </a:t>
            </a:r>
            <a:r>
              <a:rPr lang="de-DE" sz="2400" dirty="0" err="1"/>
              <a:t>Edema</a:t>
            </a:r>
            <a:r>
              <a:rPr lang="de-DE" sz="2400" dirty="0"/>
              <a:t>/</a:t>
            </a:r>
            <a:r>
              <a:rPr lang="de-DE" sz="2400" dirty="0" err="1"/>
              <a:t>varicose</a:t>
            </a:r>
            <a:r>
              <a:rPr lang="de-DE" sz="2400" dirty="0"/>
              <a:t> </a:t>
            </a:r>
            <a:r>
              <a:rPr lang="de-DE" sz="2400" dirty="0" err="1"/>
              <a:t>veins</a:t>
            </a:r>
            <a:r>
              <a:rPr lang="de-DE" sz="2400" dirty="0"/>
              <a:t>/</a:t>
            </a:r>
            <a:r>
              <a:rPr lang="de-DE" sz="2400" dirty="0" err="1"/>
              <a:t>common</a:t>
            </a:r>
            <a:r>
              <a:rPr lang="de-DE" sz="2400" dirty="0"/>
              <a:t> </a:t>
            </a:r>
            <a:r>
              <a:rPr lang="de-DE" sz="2400" dirty="0" err="1"/>
              <a:t>iliac</a:t>
            </a:r>
            <a:r>
              <a:rPr lang="de-DE" sz="2400" dirty="0"/>
              <a:t> </a:t>
            </a:r>
            <a:r>
              <a:rPr lang="de-DE" sz="2400" dirty="0" err="1"/>
              <a:t>vein</a:t>
            </a:r>
            <a:r>
              <a:rPr lang="de-DE" sz="2400" dirty="0"/>
              <a:t> </a:t>
            </a:r>
            <a:r>
              <a:rPr lang="de-DE" sz="2400" dirty="0" err="1"/>
              <a:t>distension</a:t>
            </a:r>
            <a:endParaRPr lang="de-DE" sz="2400" dirty="0"/>
          </a:p>
          <a:p>
            <a:r>
              <a:rPr lang="de-DE" sz="2400" dirty="0"/>
              <a:t>Colour Doppler </a:t>
            </a:r>
            <a:r>
              <a:rPr lang="de-DE" sz="2400" dirty="0" err="1"/>
              <a:t>ultrasound</a:t>
            </a:r>
            <a:r>
              <a:rPr lang="de-DE" sz="2400" dirty="0"/>
              <a:t>: </a:t>
            </a:r>
            <a:r>
              <a:rPr lang="de-DE" sz="2400" dirty="0" err="1"/>
              <a:t>Increased</a:t>
            </a:r>
            <a:r>
              <a:rPr lang="de-DE" sz="2400" dirty="0"/>
              <a:t> </a:t>
            </a:r>
            <a:r>
              <a:rPr lang="de-DE" sz="2400" dirty="0" err="1"/>
              <a:t>venous</a:t>
            </a:r>
            <a:r>
              <a:rPr lang="de-DE" sz="2400" dirty="0"/>
              <a:t> </a:t>
            </a:r>
            <a:r>
              <a:rPr lang="de-DE" sz="2400" dirty="0" err="1"/>
              <a:t>blood</a:t>
            </a:r>
            <a:r>
              <a:rPr lang="de-DE" sz="2400" dirty="0"/>
              <a:t> </a:t>
            </a:r>
            <a:r>
              <a:rPr lang="de-DE" sz="2400" dirty="0" err="1"/>
              <a:t>flow</a:t>
            </a:r>
            <a:r>
              <a:rPr lang="de-DE" sz="2400" dirty="0"/>
              <a:t> in </a:t>
            </a:r>
            <a:r>
              <a:rPr lang="de-DE" sz="2400" dirty="0" err="1"/>
              <a:t>pelvic</a:t>
            </a:r>
            <a:r>
              <a:rPr lang="de-DE" sz="2400" dirty="0"/>
              <a:t> </a:t>
            </a:r>
            <a:r>
              <a:rPr lang="de-DE" sz="2400" dirty="0" err="1"/>
              <a:t>organs</a:t>
            </a:r>
            <a:r>
              <a:rPr lang="de-DE" sz="2400" dirty="0"/>
              <a:t>-PixelFlux </a:t>
            </a:r>
            <a:r>
              <a:rPr lang="de-DE" sz="2400" dirty="0" err="1"/>
              <a:t>measurement</a:t>
            </a:r>
            <a:endParaRPr lang="de-DE" sz="2400" dirty="0"/>
          </a:p>
          <a:p>
            <a:r>
              <a:rPr lang="de-DE" sz="2400" dirty="0" err="1">
                <a:highlight>
                  <a:srgbClr val="FFFF00"/>
                </a:highlight>
              </a:rPr>
              <a:t>Asymmetry</a:t>
            </a:r>
            <a:r>
              <a:rPr lang="de-DE" sz="2400" dirty="0"/>
              <a:t> of </a:t>
            </a:r>
            <a:r>
              <a:rPr lang="de-DE" sz="2400" dirty="0" err="1"/>
              <a:t>pelvic</a:t>
            </a:r>
            <a:r>
              <a:rPr lang="de-DE" sz="2400" dirty="0"/>
              <a:t> </a:t>
            </a:r>
            <a:r>
              <a:rPr lang="de-DE" sz="2400" dirty="0" err="1"/>
              <a:t>venous</a:t>
            </a:r>
            <a:r>
              <a:rPr lang="de-DE" sz="2400" dirty="0"/>
              <a:t> </a:t>
            </a:r>
            <a:r>
              <a:rPr lang="de-DE" sz="2400" dirty="0" err="1"/>
              <a:t>drainage</a:t>
            </a:r>
            <a:r>
              <a:rPr lang="de-DE" sz="2400" dirty="0"/>
              <a:t>/</a:t>
            </a:r>
            <a:r>
              <a:rPr lang="de-DE" sz="2400" dirty="0" err="1"/>
              <a:t>volumetry</a:t>
            </a:r>
            <a:endParaRPr lang="de-DE" sz="2400" dirty="0"/>
          </a:p>
          <a:p>
            <a:r>
              <a:rPr lang="de-DE" sz="2400" dirty="0" err="1"/>
              <a:t>Outflow</a:t>
            </a:r>
            <a:r>
              <a:rPr lang="de-DE" sz="2400" dirty="0"/>
              <a:t> </a:t>
            </a:r>
            <a:r>
              <a:rPr lang="de-DE" sz="2400" dirty="0" err="1">
                <a:highlight>
                  <a:srgbClr val="FFFF00"/>
                </a:highlight>
              </a:rPr>
              <a:t>obstruction</a:t>
            </a:r>
            <a:r>
              <a:rPr lang="de-DE" sz="2400" dirty="0"/>
              <a:t>: </a:t>
            </a:r>
          </a:p>
          <a:p>
            <a:pPr lvl="1"/>
            <a:r>
              <a:rPr lang="de-DE" sz="2000" dirty="0"/>
              <a:t>On the </a:t>
            </a:r>
            <a:r>
              <a:rPr lang="de-DE" sz="2000" dirty="0" err="1"/>
              <a:t>promontory</a:t>
            </a:r>
            <a:r>
              <a:rPr lang="de-DE" sz="2000" dirty="0"/>
              <a:t>/</a:t>
            </a:r>
            <a:r>
              <a:rPr lang="de-DE" sz="2000" dirty="0" err="1"/>
              <a:t>beneath</a:t>
            </a:r>
            <a:r>
              <a:rPr lang="de-DE" sz="2000" dirty="0"/>
              <a:t> the right </a:t>
            </a:r>
            <a:r>
              <a:rPr lang="de-DE" sz="2000" dirty="0" err="1"/>
              <a:t>common</a:t>
            </a:r>
            <a:r>
              <a:rPr lang="de-DE" sz="2000" dirty="0"/>
              <a:t> </a:t>
            </a:r>
            <a:r>
              <a:rPr lang="de-DE" sz="2000" dirty="0" err="1"/>
              <a:t>iliac</a:t>
            </a:r>
            <a:r>
              <a:rPr lang="de-DE" sz="2000" dirty="0"/>
              <a:t> artery/lordogenetic </a:t>
            </a:r>
            <a:r>
              <a:rPr lang="de-DE" sz="2000" dirty="0" err="1"/>
              <a:t>compression</a:t>
            </a:r>
            <a:r>
              <a:rPr lang="de-DE" sz="2000" dirty="0"/>
              <a:t> of the </a:t>
            </a:r>
            <a:r>
              <a:rPr lang="de-DE" sz="2000" dirty="0" err="1"/>
              <a:t>vena</a:t>
            </a:r>
            <a:r>
              <a:rPr lang="de-DE" sz="2000" dirty="0"/>
              <a:t> cava inferior/</a:t>
            </a:r>
            <a:r>
              <a:rPr lang="de-DE" sz="2000" dirty="0" err="1"/>
              <a:t>compression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the right renal artery/</a:t>
            </a:r>
            <a:r>
              <a:rPr lang="de-DE" sz="2000" dirty="0" err="1"/>
              <a:t>diaphragmatic</a:t>
            </a:r>
            <a:r>
              <a:rPr lang="de-DE" sz="2000" dirty="0"/>
              <a:t> </a:t>
            </a:r>
            <a:r>
              <a:rPr lang="de-DE" sz="2000" dirty="0" err="1"/>
              <a:t>obstruction</a:t>
            </a:r>
            <a:r>
              <a:rPr lang="de-DE" sz="2000" dirty="0"/>
              <a:t>/</a:t>
            </a:r>
          </a:p>
          <a:p>
            <a:r>
              <a:rPr lang="de-DE" sz="2400" dirty="0" err="1"/>
              <a:t>Increased</a:t>
            </a:r>
            <a:r>
              <a:rPr lang="de-DE" sz="2400" dirty="0"/>
              <a:t> </a:t>
            </a:r>
            <a:r>
              <a:rPr lang="de-DE" sz="2400" dirty="0" err="1"/>
              <a:t>influx</a:t>
            </a:r>
            <a:r>
              <a:rPr lang="de-DE" sz="2400" dirty="0"/>
              <a:t>: via left </a:t>
            </a:r>
            <a:r>
              <a:rPr lang="de-DE" sz="2400" dirty="0" err="1"/>
              <a:t>gonadal</a:t>
            </a:r>
            <a:r>
              <a:rPr lang="de-DE" sz="2400" dirty="0"/>
              <a:t> / </a:t>
            </a:r>
            <a:r>
              <a:rPr lang="de-DE" sz="2400" dirty="0" err="1"/>
              <a:t>contralateral</a:t>
            </a:r>
            <a:r>
              <a:rPr lang="de-DE" sz="2400" dirty="0"/>
              <a:t> internal </a:t>
            </a:r>
            <a:r>
              <a:rPr lang="de-DE" sz="2400" dirty="0" err="1"/>
              <a:t>iliac</a:t>
            </a:r>
            <a:r>
              <a:rPr lang="de-DE" sz="2400" dirty="0"/>
              <a:t> </a:t>
            </a:r>
            <a:r>
              <a:rPr lang="de-DE" sz="2400" dirty="0" err="1"/>
              <a:t>vein</a:t>
            </a:r>
            <a:endParaRPr lang="de-DE" sz="2400" dirty="0"/>
          </a:p>
          <a:p>
            <a:r>
              <a:rPr lang="de-DE" sz="2400" dirty="0" err="1"/>
              <a:t>Orthostatic</a:t>
            </a:r>
            <a:r>
              <a:rPr lang="de-DE" sz="2400" dirty="0"/>
              <a:t> </a:t>
            </a:r>
            <a:r>
              <a:rPr lang="de-DE" sz="2400" dirty="0" err="1"/>
              <a:t>venous</a:t>
            </a:r>
            <a:r>
              <a:rPr lang="de-DE" sz="2400" dirty="0"/>
              <a:t> </a:t>
            </a:r>
            <a:r>
              <a:rPr lang="de-DE" sz="2400" dirty="0" err="1"/>
              <a:t>pooling</a:t>
            </a:r>
            <a:r>
              <a:rPr lang="de-DE" sz="2400" dirty="0"/>
              <a:t> in </a:t>
            </a:r>
            <a:r>
              <a:rPr lang="de-DE" sz="2400" dirty="0" err="1"/>
              <a:t>pelvis</a:t>
            </a:r>
            <a:r>
              <a:rPr lang="de-DE" sz="2400" dirty="0"/>
              <a:t> and </a:t>
            </a:r>
            <a:r>
              <a:rPr lang="de-DE" sz="2400" dirty="0" err="1"/>
              <a:t>legs</a:t>
            </a:r>
            <a:endParaRPr lang="de-DE" sz="2400" dirty="0"/>
          </a:p>
          <a:p>
            <a:endParaRPr lang="de-DE" sz="2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81FCEC-C35B-C59C-B0AA-F2FFCCBCB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www.scholbach.de</a:t>
            </a:r>
          </a:p>
        </p:txBody>
      </p:sp>
    </p:spTree>
    <p:extLst>
      <p:ext uri="{BB962C8B-B14F-4D97-AF65-F5344CB8AC3E}">
        <p14:creationId xmlns:p14="http://schemas.microsoft.com/office/powerpoint/2010/main" val="1579029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2EDAA1-59DA-F5E3-DB6F-AA365F54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1" y="365125"/>
            <a:ext cx="1155382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Pelvic congestion is only one colour in a </a:t>
            </a:r>
            <a:r>
              <a:rPr lang="en-US" dirty="0">
                <a:highlight>
                  <a:srgbClr val="FFFF00"/>
                </a:highlight>
              </a:rPr>
              <a:t>spectrum</a:t>
            </a:r>
            <a:r>
              <a:rPr lang="en-US" dirty="0"/>
              <a:t>!</a:t>
            </a:r>
            <a:br>
              <a:rPr lang="en-US" dirty="0"/>
            </a:br>
            <a:br>
              <a:rPr lang="en-US" dirty="0"/>
            </a:br>
            <a:r>
              <a:rPr lang="en-US" sz="22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Synchronous occurrence of multiple compression syndromes is the rule not the exception</a:t>
            </a:r>
            <a:br>
              <a:rPr lang="de-DE" sz="2200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807109-9BDD-7B97-8B70-8C82F2ABAB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DE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Lordogenetic </a:t>
            </a:r>
            <a:r>
              <a:rPr lang="de-DE" kern="100" dirty="0" err="1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midline</a:t>
            </a:r>
            <a:r>
              <a:rPr lang="de-DE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syndrome</a:t>
            </a:r>
            <a:endParaRPr lang="de-DE" kern="100" dirty="0">
              <a:highlight>
                <a:srgbClr val="FF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de-DE" kern="100" dirty="0" err="1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Typical</a:t>
            </a:r>
            <a:r>
              <a:rPr lang="de-DE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kern="100" dirty="0" err="1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de-DE" dirty="0" err="1">
                <a:highlight>
                  <a:srgbClr val="FFFF00"/>
                </a:highlight>
              </a:rPr>
              <a:t>equence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/>
              <a:t>of </a:t>
            </a:r>
            <a:r>
              <a:rPr lang="de-DE" dirty="0" err="1"/>
              <a:t>vascular</a:t>
            </a:r>
            <a:r>
              <a:rPr lang="de-DE" dirty="0"/>
              <a:t> </a:t>
            </a:r>
            <a:r>
              <a:rPr lang="de-DE" dirty="0" err="1"/>
              <a:t>compressions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de-DE" dirty="0"/>
              <a:t>Left renal </a:t>
            </a:r>
            <a:r>
              <a:rPr lang="de-DE" dirty="0" err="1"/>
              <a:t>vein</a:t>
            </a:r>
            <a:r>
              <a:rPr lang="de-DE" dirty="0"/>
              <a:t> </a:t>
            </a:r>
            <a:r>
              <a:rPr lang="de-DE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de-DE" dirty="0"/>
              <a:t>Left </a:t>
            </a:r>
            <a:r>
              <a:rPr lang="de-DE" dirty="0" err="1"/>
              <a:t>common</a:t>
            </a:r>
            <a:r>
              <a:rPr lang="de-DE" dirty="0"/>
              <a:t> </a:t>
            </a:r>
            <a:r>
              <a:rPr lang="de-DE" dirty="0" err="1"/>
              <a:t>iliac</a:t>
            </a:r>
            <a:r>
              <a:rPr lang="de-DE" dirty="0"/>
              <a:t> </a:t>
            </a:r>
            <a:r>
              <a:rPr lang="de-DE" dirty="0" err="1"/>
              <a:t>vein</a:t>
            </a:r>
            <a:r>
              <a:rPr lang="de-DE" dirty="0"/>
              <a:t> </a:t>
            </a:r>
            <a:r>
              <a:rPr lang="de-DE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it-IT" dirty="0"/>
              <a:t>Vena cava inferior </a:t>
            </a:r>
            <a:r>
              <a:rPr lang="it-IT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it-IT" dirty="0" err="1"/>
              <a:t>Coeliac</a:t>
            </a:r>
            <a:r>
              <a:rPr lang="it-IT" dirty="0"/>
              <a:t> </a:t>
            </a:r>
            <a:r>
              <a:rPr lang="it-IT" dirty="0" err="1"/>
              <a:t>trunk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it-IT" dirty="0" err="1"/>
              <a:t>Duodenal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it-IT" dirty="0" err="1"/>
              <a:t>Internal</a:t>
            </a:r>
            <a:r>
              <a:rPr lang="it-IT" dirty="0"/>
              <a:t> </a:t>
            </a:r>
            <a:r>
              <a:rPr lang="it-IT" dirty="0" err="1"/>
              <a:t>jugular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it-IT" dirty="0" err="1"/>
              <a:t>Subclavian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Femoral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/>
              <a:t>Popliteal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Cubital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Splenic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/>
              <a:t>Superior </a:t>
            </a:r>
            <a:r>
              <a:rPr lang="it-IT" dirty="0" err="1"/>
              <a:t>mesenteric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/>
              <a:t>Portal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Hepatic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Jejunal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pPr lvl="2"/>
            <a:r>
              <a:rPr lang="it-IT" dirty="0" err="1"/>
              <a:t>Gastric</a:t>
            </a:r>
            <a:r>
              <a:rPr lang="it-IT" dirty="0"/>
              <a:t> </a:t>
            </a:r>
            <a:r>
              <a:rPr lang="it-IT" dirty="0" err="1"/>
              <a:t>compression</a:t>
            </a:r>
            <a:endParaRPr lang="de-DE" dirty="0"/>
          </a:p>
          <a:p>
            <a:endParaRPr lang="de-DE" dirty="0"/>
          </a:p>
          <a:p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75DD85E-DCF7-EF3C-F48C-2E64E94361C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Insidious development of symptoms starting in puberty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Female preponderance (90% in diagnosed, 84% in our operated cases)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Hypermobility disorders (hypermobile Ehlers-Danlos syndrome)</a:t>
            </a:r>
            <a:endParaRPr lang="de-DE" kern="100" dirty="0">
              <a:highlight>
                <a:srgbClr val="FF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Flat lower thoracic aperture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Increased lumbar/cervical lordosis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Spinal length- pelvic width - carrying weight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Narrow abdominal cavity</a:t>
            </a:r>
          </a:p>
          <a:p>
            <a:pPr lvl="1"/>
            <a:r>
              <a:rPr lang="de-DE" dirty="0"/>
              <a:t>Space </a:t>
            </a:r>
            <a:r>
              <a:rPr lang="de-DE" dirty="0" err="1"/>
              <a:t>reservoir</a:t>
            </a:r>
            <a:r>
              <a:rPr lang="de-DE" dirty="0"/>
              <a:t> </a:t>
            </a:r>
            <a:r>
              <a:rPr lang="de-DE" dirty="0" err="1">
                <a:highlight>
                  <a:srgbClr val="FFFF00"/>
                </a:highlight>
              </a:rPr>
              <a:t>decompensates</a:t>
            </a:r>
            <a:r>
              <a:rPr lang="de-DE" dirty="0">
                <a:highlight>
                  <a:srgbClr val="FFFF00"/>
                </a:highlight>
              </a:rPr>
              <a:t> </a:t>
            </a:r>
            <a:r>
              <a:rPr lang="de-DE" dirty="0" err="1"/>
              <a:t>with</a:t>
            </a:r>
            <a:endParaRPr lang="de-DE" dirty="0"/>
          </a:p>
          <a:p>
            <a:pPr marL="914400" lvl="2" indent="0">
              <a:buNone/>
            </a:pPr>
            <a:r>
              <a:rPr lang="de-DE" dirty="0"/>
              <a:t>	Orthostasis</a:t>
            </a:r>
          </a:p>
          <a:p>
            <a:pPr marL="914400" lvl="2" indent="0">
              <a:buNone/>
            </a:pPr>
            <a:r>
              <a:rPr lang="de-DE" dirty="0"/>
              <a:t>	Food </a:t>
            </a:r>
            <a:r>
              <a:rPr lang="de-DE" dirty="0" err="1"/>
              <a:t>uptake</a:t>
            </a:r>
            <a:endParaRPr lang="de-DE" dirty="0"/>
          </a:p>
          <a:p>
            <a:pPr marL="914400" lvl="2" indent="0">
              <a:buNone/>
            </a:pPr>
            <a:r>
              <a:rPr lang="de-DE" dirty="0"/>
              <a:t>	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postures</a:t>
            </a:r>
            <a:endParaRPr lang="de-DE" dirty="0"/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72BD2C-3FEC-7F1F-A5AF-88ADAC00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2113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4734B8A-120C-40FD-6CA9-9F3C535D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86" y="77789"/>
            <a:ext cx="10841039" cy="784226"/>
          </a:xfrm>
        </p:spPr>
        <p:txBody>
          <a:bodyPr/>
          <a:lstStyle/>
          <a:p>
            <a:pPr algn="ctr"/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Diagnosis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CE4C18A-D296-1DD4-2F5B-788EB510B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862014"/>
            <a:ext cx="5157787" cy="823912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you need	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041AB67-891D-D51F-ADA6-C9AC4C3EA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8213" y="1952625"/>
            <a:ext cx="5157787" cy="36845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Compassion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Trust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Knowledge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Experience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Functional quantitative colour Doppler ultrasound</a:t>
            </a:r>
            <a:endParaRPr lang="de-DE" kern="100" dirty="0">
              <a:highlight>
                <a:srgbClr val="00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5A07196-F6EA-6C98-0F33-BA63179BB7A2}"/>
              </a:ext>
            </a:extLst>
          </p:cNvPr>
          <p:cNvSpPr/>
          <p:nvPr/>
        </p:nvSpPr>
        <p:spPr>
          <a:xfrm>
            <a:off x="564355" y="1110456"/>
            <a:ext cx="5438775" cy="5054726"/>
          </a:xfrm>
          <a:prstGeom prst="rect">
            <a:avLst/>
          </a:prstGeom>
          <a:solidFill>
            <a:schemeClr val="accent6">
              <a:lumMod val="20000"/>
              <a:lumOff val="80000"/>
              <a:alpha val="24000"/>
            </a:scheme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D2FD54A-A373-4705-3DAD-D324085FF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4125" y="1273970"/>
            <a:ext cx="5183188" cy="823912"/>
          </a:xfrm>
        </p:spPr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you rarely need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99D11402-774D-E44B-FB00-35603430B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4125" y="1685926"/>
            <a:ext cx="5183188" cy="9143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Three-dimensional reconstruction of</a:t>
            </a:r>
            <a:endParaRPr lang="de-DE" dirty="0"/>
          </a:p>
          <a:p>
            <a:pPr marL="0" indent="0">
              <a:buNone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Venous CTA in 1 mm slices</a:t>
            </a:r>
            <a:endParaRPr lang="de-DE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A70318-5A87-14BD-970D-2E222AF6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EFE31003-81A8-A849-3575-B5C252037464}"/>
              </a:ext>
            </a:extLst>
          </p:cNvPr>
          <p:cNvSpPr txBox="1">
            <a:spLocks/>
          </p:cNvSpPr>
          <p:nvPr/>
        </p:nvSpPr>
        <p:spPr>
          <a:xfrm>
            <a:off x="6334125" y="2669382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you can forgo</a:t>
            </a:r>
            <a:endParaRPr lang="de-DE" dirty="0"/>
          </a:p>
          <a:p>
            <a:endParaRPr lang="de-DE" dirty="0"/>
          </a:p>
        </p:txBody>
      </p:sp>
      <p:sp>
        <p:nvSpPr>
          <p:cNvPr id="12" name="Inhaltsplatzhalter 9">
            <a:extLst>
              <a:ext uri="{FF2B5EF4-FFF2-40B4-BE49-F238E27FC236}">
                <a16:creationId xmlns:a16="http://schemas.microsoft.com/office/drawing/2014/main" id="{511D0B33-1193-5B2E-95E8-F80A836A28EC}"/>
              </a:ext>
            </a:extLst>
          </p:cNvPr>
          <p:cNvSpPr txBox="1">
            <a:spLocks/>
          </p:cNvSpPr>
          <p:nvPr/>
        </p:nvSpPr>
        <p:spPr>
          <a:xfrm>
            <a:off x="6334125" y="3319462"/>
            <a:ext cx="5183188" cy="29003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Psychologist</a:t>
            </a:r>
            <a:endParaRPr lang="de-DE" dirty="0"/>
          </a:p>
          <a:p>
            <a:r>
              <a:rPr lang="en-US" dirty="0"/>
              <a:t>MRI</a:t>
            </a:r>
            <a:endParaRPr lang="de-DE" dirty="0"/>
          </a:p>
          <a:p>
            <a:r>
              <a:rPr lang="en-US" dirty="0"/>
              <a:t>Intravascular ultrasound</a:t>
            </a:r>
            <a:endParaRPr lang="de-DE" dirty="0"/>
          </a:p>
          <a:p>
            <a:r>
              <a:rPr lang="en-US" dirty="0"/>
              <a:t>Transvaginal ultrasound</a:t>
            </a:r>
            <a:endParaRPr lang="de-DE" dirty="0"/>
          </a:p>
          <a:p>
            <a:r>
              <a:rPr lang="en-US" dirty="0"/>
              <a:t>Diagnostic laparoscopy</a:t>
            </a:r>
            <a:endParaRPr lang="de-DE" dirty="0"/>
          </a:p>
          <a:p>
            <a:r>
              <a:rPr lang="en-US" dirty="0"/>
              <a:t>Nerve decompression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E0C0DA7-BF20-4D26-E2DF-44BF272DA73D}"/>
              </a:ext>
            </a:extLst>
          </p:cNvPr>
          <p:cNvSpPr/>
          <p:nvPr/>
        </p:nvSpPr>
        <p:spPr>
          <a:xfrm>
            <a:off x="6113462" y="1110456"/>
            <a:ext cx="5438775" cy="1456533"/>
          </a:xfrm>
          <a:prstGeom prst="rect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726F226-60EF-5E71-4D71-E6DE9F05582A}"/>
              </a:ext>
            </a:extLst>
          </p:cNvPr>
          <p:cNvSpPr/>
          <p:nvPr/>
        </p:nvSpPr>
        <p:spPr>
          <a:xfrm>
            <a:off x="6131717" y="2526565"/>
            <a:ext cx="5402263" cy="3598193"/>
          </a:xfrm>
          <a:prstGeom prst="rect">
            <a:avLst/>
          </a:prstGeom>
          <a:solidFill>
            <a:srgbClr val="FF0000">
              <a:alpha val="24000"/>
            </a:srgbClr>
          </a:solidFill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302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9FC48-1812-8AC6-C37D-F9B4F909D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425A07-5D64-DDDD-8E1D-1D36FBEF1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74" y="1677037"/>
            <a:ext cx="5157787" cy="823912"/>
          </a:xfrm>
        </p:spPr>
        <p:txBody>
          <a:bodyPr/>
          <a:lstStyle/>
          <a:p>
            <a:r>
              <a:rPr lang="en-US" dirty="0"/>
              <a:t>Maximum wall thickness of the vagina&lt;3 mm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26FC08B-C45B-4086-16C0-E085C9428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40811" y="919008"/>
            <a:ext cx="5183188" cy="823912"/>
          </a:xfrm>
        </p:spPr>
        <p:txBody>
          <a:bodyPr/>
          <a:lstStyle/>
          <a:p>
            <a:r>
              <a:rPr lang="de-DE" dirty="0" err="1"/>
              <a:t>Varicose</a:t>
            </a:r>
            <a:r>
              <a:rPr lang="de-DE" dirty="0"/>
              <a:t> </a:t>
            </a:r>
            <a:r>
              <a:rPr lang="de-DE" dirty="0" err="1"/>
              <a:t>veins</a:t>
            </a:r>
            <a:endParaRPr lang="de-DE" dirty="0"/>
          </a:p>
        </p:txBody>
      </p:sp>
      <p:pic>
        <p:nvPicPr>
          <p:cNvPr id="11" name="Inhaltsplatzhalter 10" descr="Ein Bild, das medizinische Bildgebung, pränataler Ultraschall, Radiologie, medizinisches Bildgebungsverfahren enthält.&#10;&#10;KI-generierte Inhalte können fehlerhaft sein.">
            <a:extLst>
              <a:ext uri="{FF2B5EF4-FFF2-40B4-BE49-F238E27FC236}">
                <a16:creationId xmlns:a16="http://schemas.microsoft.com/office/drawing/2014/main" id="{4E6763EB-0735-C998-04FD-9241247A4D1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440811" y="2150113"/>
            <a:ext cx="4430901" cy="3667759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AE9699E-D821-F217-FEB3-E78B1278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  <a:endParaRPr lang="de-DE" dirty="0"/>
          </a:p>
        </p:txBody>
      </p:sp>
      <p:pic>
        <p:nvPicPr>
          <p:cNvPr id="9" name="Inhaltsplatzhalter 8" descr="Ein Bild, das medizinische Bildgebung, pränataler Ultraschall, Radiologie, medizinisches Bildgebungsverfahren enthält.&#10;&#10;KI-generierte Inhalte können fehlerhaft sein.">
            <a:extLst>
              <a:ext uri="{FF2B5EF4-FFF2-40B4-BE49-F238E27FC236}">
                <a16:creationId xmlns:a16="http://schemas.microsoft.com/office/drawing/2014/main" id="{AF4D3A55-BB16-A809-006E-035AA81491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475" y="2182814"/>
            <a:ext cx="5157787" cy="3667759"/>
          </a:xfrm>
          <a:prstGeom prst="rect">
            <a:avLst/>
          </a:prstGeom>
        </p:spPr>
      </p:pic>
      <p:pic>
        <p:nvPicPr>
          <p:cNvPr id="13" name="Grafik 12" descr="Ein Bild, das medizinische Bildgebung, Screenshot, Radiologie, pränataler Ultraschall enthält.&#10;&#10;KI-generierte Inhalte können fehlerhaft sein.">
            <a:extLst>
              <a:ext uri="{FF2B5EF4-FFF2-40B4-BE49-F238E27FC236}">
                <a16:creationId xmlns:a16="http://schemas.microsoft.com/office/drawing/2014/main" id="{EBBB2D46-6AC9-9DF8-4391-5F48CBB8D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575" y="2159638"/>
            <a:ext cx="3695950" cy="367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5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65E71-78BC-0814-ACF2-B66379DF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flow volume measurements in the internal iliac veins and collaterals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37F2EC-E91F-587E-C544-E5EA16EBFA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Cranial flow in the left ascending lumbar vein</a:t>
            </a:r>
            <a:endParaRPr lang="de-DE" dirty="0"/>
          </a:p>
        </p:txBody>
      </p:sp>
      <p:pic>
        <p:nvPicPr>
          <p:cNvPr id="9" name="Inhaltsplatzhalter 8" descr="Ein Bild, das Screenshot, Text, medizinische Bildgebung, pränataler Ultraschall enthält.&#10;&#10;KI-generierte Inhalte können fehlerhaft sein.">
            <a:extLst>
              <a:ext uri="{FF2B5EF4-FFF2-40B4-BE49-F238E27FC236}">
                <a16:creationId xmlns:a16="http://schemas.microsoft.com/office/drawing/2014/main" id="{788240F3-9E9D-C2E9-1F4F-B99BCECC55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3067221"/>
            <a:ext cx="5157787" cy="256029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2404CC-4581-DADE-7A8D-119B49227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Retroverted flow into the left internal iliac vein</a:t>
            </a:r>
            <a:endParaRPr lang="de-DE" dirty="0"/>
          </a:p>
        </p:txBody>
      </p:sp>
      <p:pic>
        <p:nvPicPr>
          <p:cNvPr id="11" name="Inhaltsplatzhalter 10" descr="Ein Bild, das Text, medizinische Bildgebung, pränataler Ultraschall, Screenshot enthält.&#10;&#10;KI-generierte Inhalte können fehlerhaft sein.">
            <a:extLst>
              <a:ext uri="{FF2B5EF4-FFF2-40B4-BE49-F238E27FC236}">
                <a16:creationId xmlns:a16="http://schemas.microsoft.com/office/drawing/2014/main" id="{C6F65376-CD4A-4AA7-5998-53E81170A39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3101470"/>
            <a:ext cx="5183188" cy="2491797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A2F054E-DA96-EA16-CDB2-7A6CCE51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</p:spTree>
    <p:extLst>
      <p:ext uri="{BB962C8B-B14F-4D97-AF65-F5344CB8AC3E}">
        <p14:creationId xmlns:p14="http://schemas.microsoft.com/office/powerpoint/2010/main" val="3995396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6D04A-379B-84A3-A309-9EEA47D0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Asymmetry of the venous drainage of the pelvic organs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2EB957-6AD5-BCAE-F055-F7964D0B0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Blood flow volume measurements in the left and right internal iliac vein</a:t>
            </a:r>
          </a:p>
        </p:txBody>
      </p:sp>
      <p:pic>
        <p:nvPicPr>
          <p:cNvPr id="9" name="Inhaltsplatzhalter 8" descr="Ein Bild, das Screenshot, Text, medizinische Bildgebung, Radiologie enthält.&#10;&#10;KI-generierte Inhalte können fehlerhaft sein.">
            <a:extLst>
              <a:ext uri="{FF2B5EF4-FFF2-40B4-BE49-F238E27FC236}">
                <a16:creationId xmlns:a16="http://schemas.microsoft.com/office/drawing/2014/main" id="{DD4062CC-7499-AE29-FAAA-27B166E0E4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69131" y="2473358"/>
            <a:ext cx="3568726" cy="1911284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49B679-5D40-AACE-3948-5C88C727D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de-DE" dirty="0" err="1"/>
              <a:t>Calculation</a:t>
            </a:r>
            <a:r>
              <a:rPr lang="de-DE" dirty="0"/>
              <a:t> of the </a:t>
            </a:r>
            <a:r>
              <a:rPr lang="de-DE" dirty="0" err="1"/>
              <a:t>discrepancy</a:t>
            </a:r>
            <a:endParaRPr lang="de-DE" dirty="0"/>
          </a:p>
          <a:p>
            <a:endParaRPr lang="de-DE" dirty="0"/>
          </a:p>
        </p:txBody>
      </p:sp>
      <p:pic>
        <p:nvPicPr>
          <p:cNvPr id="11" name="Inhaltsplatzhalter 10" descr="Ein Bild, das Text, medizinische Bildgebung, Screenshot, pränataler Ultraschall enthält.&#10;&#10;KI-generierte Inhalte können fehlerhaft sein.">
            <a:extLst>
              <a:ext uri="{FF2B5EF4-FFF2-40B4-BE49-F238E27FC236}">
                <a16:creationId xmlns:a16="http://schemas.microsoft.com/office/drawing/2014/main" id="{74F1C596-B95D-CE06-C0BD-1511D6BD94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39788" y="4559480"/>
            <a:ext cx="3586301" cy="1796870"/>
          </a:xfrm>
          <a:prstGeom prst="rect">
            <a:avLst/>
          </a:prstGeom>
        </p:spPr>
      </p:pic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806780C-A9D2-98B2-231C-087712D0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www.scholbach.de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36E2FF6-5C4D-B24E-2445-499B5A723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1881" y="38211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A2EB079D-42D0-F28A-6B9B-6A49A8DC0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391031"/>
              </p:ext>
            </p:extLst>
          </p:nvPr>
        </p:nvGraphicFramePr>
        <p:xfrm>
          <a:off x="5114925" y="3168492"/>
          <a:ext cx="6740523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730789234"/>
                    </a:ext>
                  </a:extLst>
                </a:gridCol>
                <a:gridCol w="2733675">
                  <a:extLst>
                    <a:ext uri="{9D8B030D-6E8A-4147-A177-3AD203B41FA5}">
                      <a16:colId xmlns:a16="http://schemas.microsoft.com/office/drawing/2014/main" val="3194743007"/>
                    </a:ext>
                  </a:extLst>
                </a:gridCol>
                <a:gridCol w="2787648">
                  <a:extLst>
                    <a:ext uri="{9D8B030D-6E8A-4147-A177-3AD203B41FA5}">
                      <a16:colId xmlns:a16="http://schemas.microsoft.com/office/drawing/2014/main" val="1988996307"/>
                    </a:ext>
                  </a:extLst>
                </a:gridCol>
              </a:tblGrid>
              <a:tr h="525201">
                <a:tc>
                  <a:txBody>
                    <a:bodyPr/>
                    <a:lstStyle/>
                    <a:p>
                      <a:r>
                        <a:rPr lang="de-DE" dirty="0"/>
                        <a:t>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Internal </a:t>
                      </a:r>
                      <a:r>
                        <a:rPr lang="de-DE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iliac</a:t>
                      </a:r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vein</a:t>
                      </a:r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flow</a:t>
                      </a:r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8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volume</a:t>
                      </a:r>
                      <a:r>
                        <a:rPr lang="de-D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(ml/min)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Share of the left side on the total pelvic drainage volume (%)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069246"/>
                  </a:ext>
                </a:extLst>
              </a:tr>
              <a:tr h="212998">
                <a:tc>
                  <a:txBody>
                    <a:bodyPr/>
                    <a:lstStyle/>
                    <a:p>
                      <a:r>
                        <a:rPr lang="de-DE" dirty="0"/>
                        <a:t>Left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-834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-30 %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567950"/>
                  </a:ext>
                </a:extLst>
              </a:tr>
              <a:tr h="212998">
                <a:tc>
                  <a:txBody>
                    <a:bodyPr/>
                    <a:lstStyle/>
                    <a:p>
                      <a:r>
                        <a:rPr lang="de-DE" dirty="0"/>
                        <a:t>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1925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Normal ~ 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4272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7557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FC000"/>
          </a:solidFill>
          <a:headEnd type="none" w="med" len="med"/>
          <a:tailEnd type="triangl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b="1" dirty="0">
            <a:solidFill>
              <a:schemeClr val="bg1"/>
            </a:solidFill>
            <a:latin typeface="Candara" panose="020E0502030303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F5C63779-C196-4C6D-834B-2FC59D45D772}" vid="{1BE74130-AC7E-4266-BECA-D3A92AF1B40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Leer Standard</Template>
  <TotalTime>0</TotalTime>
  <Words>1011</Words>
  <Application>Microsoft Office PowerPoint</Application>
  <PresentationFormat>Breitbild</PresentationFormat>
  <Paragraphs>207</Paragraphs>
  <Slides>20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Candara</vt:lpstr>
      <vt:lpstr>Office</vt:lpstr>
      <vt:lpstr>Pelvic congestion syndrome - our experiences in 36 years   diagnosed thousands of patients with vascular compression syndromes  hundreds successfully operated hundreds successfully treated  </vt:lpstr>
      <vt:lpstr>Agenda</vt:lpstr>
      <vt:lpstr>What is pelvic congestion syndrome?</vt:lpstr>
      <vt:lpstr>How to evaluate pelvic congestion?</vt:lpstr>
      <vt:lpstr>Pelvic congestion is only one colour in a spectrum!  Synchronous occurrence of multiple compression syndromes is the rule not the exception </vt:lpstr>
      <vt:lpstr>Diagnosis</vt:lpstr>
      <vt:lpstr>PowerPoint-Präsentation</vt:lpstr>
      <vt:lpstr>Blood flow volume measurements in the internal iliac veins and collaterals</vt:lpstr>
      <vt:lpstr>Asymmetry of the venous drainage of the pelvic organs</vt:lpstr>
      <vt:lpstr>Quantification of the congestion of pelvic organs with the PixelFlux technique</vt:lpstr>
      <vt:lpstr>Left common iliac vein compression</vt:lpstr>
      <vt:lpstr>Urethral congestion:  residual volume, urgency, frequency, dysuria </vt:lpstr>
      <vt:lpstr>Urethral congestion No more self catheterisation after PTFE-decompression of  the left common iliac vein </vt:lpstr>
      <vt:lpstr>Orthostatic pooling and reflux</vt:lpstr>
      <vt:lpstr>Functionally relevant orthostatic nephroptosis:</vt:lpstr>
      <vt:lpstr>Treatment</vt:lpstr>
      <vt:lpstr>PowerPoint-Präsentation</vt:lpstr>
      <vt:lpstr>What a stent may look like </vt:lpstr>
      <vt:lpstr>Non-invasive treatment </vt:lpstr>
      <vt:lpstr>Surgical treatment “Nihil nocere!”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Scholbach</dc:creator>
  <cp:lastModifiedBy>Thomas Scholbach</cp:lastModifiedBy>
  <cp:revision>39</cp:revision>
  <dcterms:created xsi:type="dcterms:W3CDTF">2026-02-02T17:30:33Z</dcterms:created>
  <dcterms:modified xsi:type="dcterms:W3CDTF">2026-04-06T17:38:34Z</dcterms:modified>
</cp:coreProperties>
</file>