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4" r:id="rId5"/>
    <p:sldId id="259" r:id="rId6"/>
    <p:sldId id="262" r:id="rId7"/>
    <p:sldId id="268" r:id="rId8"/>
    <p:sldId id="271" r:id="rId9"/>
    <p:sldId id="272" r:id="rId10"/>
    <p:sldId id="273" r:id="rId11"/>
    <p:sldId id="269" r:id="rId12"/>
    <p:sldId id="264" r:id="rId13"/>
    <p:sldId id="265" r:id="rId14"/>
    <p:sldId id="266" r:id="rId15"/>
    <p:sldId id="267" r:id="rId16"/>
    <p:sldId id="270" r:id="rId17"/>
    <p:sldId id="263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73F"/>
    <a:srgbClr val="3A5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3826" autoAdjust="0"/>
  </p:normalViewPr>
  <p:slideViewPr>
    <p:cSldViewPr snapToGrid="0">
      <p:cViewPr varScale="1">
        <p:scale>
          <a:sx n="104" d="100"/>
          <a:sy n="104" d="100"/>
        </p:scale>
        <p:origin x="8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axissb-home\praxis\DG%20Angiologie%20Leipzig%202023\Stents%20intravasal%20UNTERSUCH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axissb-home\praxis\DG%20Angiologie%20Leipzig%202023\Stents%20intravasal%20UNTERSUCH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Sum of stent implanatations per country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Tabelle2!$B$40</c:f>
              <c:strCache>
                <c:ptCount val="1"/>
                <c:pt idx="0">
                  <c:v>Country of stent implanatation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Tabelle2!$A$41:$A$51</c:f>
              <c:strCache>
                <c:ptCount val="11"/>
                <c:pt idx="0">
                  <c:v>Germany</c:v>
                </c:pt>
                <c:pt idx="1">
                  <c:v>Spain</c:v>
                </c:pt>
                <c:pt idx="2">
                  <c:v>USA</c:v>
                </c:pt>
                <c:pt idx="3">
                  <c:v>Belgium</c:v>
                </c:pt>
                <c:pt idx="4">
                  <c:v>France</c:v>
                </c:pt>
                <c:pt idx="5">
                  <c:v>Sweden</c:v>
                </c:pt>
                <c:pt idx="6">
                  <c:v>UK</c:v>
                </c:pt>
                <c:pt idx="7">
                  <c:v>Argentina</c:v>
                </c:pt>
                <c:pt idx="8">
                  <c:v>Belarus</c:v>
                </c:pt>
                <c:pt idx="9">
                  <c:v>Singapore</c:v>
                </c:pt>
                <c:pt idx="10">
                  <c:v>Switzerland</c:v>
                </c:pt>
              </c:strCache>
            </c:strRef>
          </c:cat>
          <c:val>
            <c:numRef>
              <c:f>Tabelle2!$B$41:$B$51</c:f>
              <c:numCache>
                <c:formatCode>General</c:formatCode>
                <c:ptCount val="11"/>
                <c:pt idx="0">
                  <c:v>15</c:v>
                </c:pt>
                <c:pt idx="1">
                  <c:v>15</c:v>
                </c:pt>
                <c:pt idx="2">
                  <c:v>11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6A-4820-BA15-595D198485D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42676495"/>
        <c:axId val="557495279"/>
      </c:barChart>
      <c:catAx>
        <c:axId val="54267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7495279"/>
        <c:crosses val="autoZero"/>
        <c:auto val="1"/>
        <c:lblAlgn val="ctr"/>
        <c:lblOffset val="100"/>
        <c:noMultiLvlLbl val="0"/>
      </c:catAx>
      <c:valAx>
        <c:axId val="5574952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42676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8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Outcome of 53 stented patients</a:t>
            </a:r>
            <a:endParaRPr lang="de-DE" sz="2800"/>
          </a:p>
        </c:rich>
      </c:tx>
      <c:layout>
        <c:manualLayout>
          <c:xMode val="edge"/>
          <c:yMode val="edge"/>
          <c:x val="0.21181714354671183"/>
          <c:y val="2.33151103715753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96-4D00-8AF8-D458E59757B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96-4D00-8AF8-D458E59757BF}"/>
              </c:ext>
            </c:extLst>
          </c:dPt>
          <c:dPt>
            <c:idx val="2"/>
            <c:bubble3D val="0"/>
            <c:spPr>
              <a:solidFill>
                <a:srgbClr val="A5002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96-4D00-8AF8-D458E59757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Tabelle1!$D$11:$D$13</c:f>
              <c:strCache>
                <c:ptCount val="3"/>
                <c:pt idx="0">
                  <c:v>Partial temporary improvement before deterioration   </c:v>
                </c:pt>
                <c:pt idx="1">
                  <c:v>Immediate deterioration of existing symptoms </c:v>
                </c:pt>
                <c:pt idx="2">
                  <c:v>Additional new symptoms </c:v>
                </c:pt>
              </c:strCache>
            </c:strRef>
          </c:cat>
          <c:val>
            <c:numRef>
              <c:f>Tabelle1!$E$11:$E$13</c:f>
              <c:numCache>
                <c:formatCode>General</c:formatCode>
                <c:ptCount val="3"/>
                <c:pt idx="0">
                  <c:v>6</c:v>
                </c:pt>
                <c:pt idx="1">
                  <c:v>46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96-4D00-8AF8-D458E5975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2AC08-7E97-4300-BFD3-1D0A315849DB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8D8B8-4CD7-42D7-B5A9-DF5807323B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2387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20581 0829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8D8B8-4CD7-42D7-B5A9-DF5807323B7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40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A47B73-B571-0AB9-1798-8BDB8BB0A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7D00D2C-7423-A0FD-8351-BC905FFE2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D90237-953D-09F0-3A7B-4B0F6B1F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02E14A-79F8-6D64-5FA9-C3015C8A3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FDCBE3-DC62-0B96-BE6F-1D02DF64B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55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FAA9B-3D14-5E33-B0A7-58789AF79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4C65F2-9811-9F06-2E02-6912BC32A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FD5E90-1AB1-B925-4D04-F84B4ABD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C5AD18-F7C0-73CF-F7E8-C737EC97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1895FF-64FE-FE74-03B9-DB987274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558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E1958E6-A19D-61D6-EE2D-B5C535AEA6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809D62-58DE-BF68-C003-36E80A348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F495BD-317B-185E-96CC-D1B8EE9AB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02DD67-F180-1559-BDA9-88433C9D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AA95ED-3934-9FCF-BEAA-FE7FBA19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07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1A84F-3812-EAFE-52E0-29C354C22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991624-66F4-182D-5AE4-8258A97A5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F0050A-24C0-8E21-8437-95848DF8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1164BA-0D1B-2CFF-86FC-208C0D463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53614A-82AF-6F87-9492-DE10983CE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50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215BD-0904-5F22-36C1-DE63A616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5887F4-6F3B-E1E4-E4A2-0111C94C2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4C2A7A-4494-130D-FA07-806B5BD8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5EE72C-296F-30A0-F70F-718E7AF6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137E1E-A66A-6BC5-697B-630C3EFD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68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12BE2-CA88-F015-1E62-3A06C4DED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C44BFE-1A9C-30D9-A51A-044ADF191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CEDA18-6851-2154-C3D8-3E684D452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38E7D6-EEFF-78A6-C442-F1410EE78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E4601D-96B3-E9CF-B153-F2A5BF1F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928ED0-9280-A5F4-4FD3-8D8DEEFB8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479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90CE5-0D06-CE07-81F6-D06A153C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449EBF-B0CE-7FE9-DD14-8A716743E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859C7A-A8E1-8EAC-79D6-850215F35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FCC509-FA56-E93F-FCDF-B6C962797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B450A7-55EA-F9D8-81B4-038F2024D9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BD7C59-9D13-B1C0-7E32-7E310435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7B9FD81-F37C-0730-5AA7-09BD89CB5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7A52E66-BA3D-5DD6-AD7D-8A26F9A2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52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7E0E8B-2346-0CB0-C95B-8F202BD7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C9667B-B818-6608-1B5A-C81B5FD1A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460C89-AB74-7182-81DD-3600274E2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B8DD748-9B42-99FC-8773-DB356F361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87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BD336D0-3295-C050-AF29-314C863D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1F06B83-CC72-576C-011F-2802689F6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0CAA2D-F521-0D42-8491-BD47A985E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11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FB6EFC-EBE7-8D1F-39A4-8D74A372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8B1D7D-3C46-1F5D-A03B-1A070D784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A4ED65-6447-B0F1-9C75-4CDFF1378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7D4840-FCF0-00A4-B408-D20999ADA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8E16A10-FF2A-B848-2622-3FD09095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AA166D-0385-A289-6E1D-B24EEBDD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924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E60DE-BE45-B8AF-4F27-5BBEEEA4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431B99-5386-2EF3-2F5E-2596793360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24EDB2-54C7-218B-55E5-9713CF561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70EA8E-D395-8929-F3F1-B46743173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A3C5CC-763A-6806-197D-D1FBB675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3D4AB0-BA54-161A-FB15-5BD3DC40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977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1583954-B77A-38C6-8648-C2D1C8406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E2B08E-B75F-3BD2-1A41-A7934C3A0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399F88-5575-3A73-45EB-6140EE865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40E83-82F7-4007-8653-7765912240B8}" type="datetimeFigureOut">
              <a:rPr lang="de-DE" smtClean="0"/>
              <a:t>25.09.2023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F52261-F265-68AE-E55E-45D26E151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265A4D-5919-E529-C479-0BC1CA05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8DC98-990A-4614-BE29-832C49B78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3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277B8-72EC-E93B-5E26-2A0219AEB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872" y="24290"/>
            <a:ext cx="9144000" cy="1527419"/>
          </a:xfrm>
        </p:spPr>
        <p:txBody>
          <a:bodyPr>
            <a:normAutofit/>
          </a:bodyPr>
          <a:lstStyle/>
          <a:p>
            <a:r>
              <a:rPr lang="de-DE" sz="2800" b="1" kern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Venous stenting of abdominal compression </a:t>
            </a:r>
            <a:r>
              <a:rPr lang="de-DE" sz="2800" b="1" kern="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syndromes</a:t>
            </a:r>
            <a:r>
              <a:rPr lang="de-DE" sz="2800" b="1" kern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(ACS)- </a:t>
            </a:r>
            <a:br>
              <a:rPr lang="de-DE" sz="2800" b="1" kern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b="1" kern="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basically</a:t>
            </a:r>
            <a:r>
              <a:rPr lang="de-DE" sz="2800" b="1" kern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not a </a:t>
            </a:r>
            <a:r>
              <a:rPr lang="de-DE" sz="2800" b="1" kern="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de-DE" sz="2800" b="1" kern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kern="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</a:t>
            </a:r>
            <a:endParaRPr lang="de-DE" sz="8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107DAF-5E8D-B3F3-C777-5CD627861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5" y="1810530"/>
            <a:ext cx="4344006" cy="3705742"/>
          </a:xfrm>
          <a:prstGeom prst="rect">
            <a:avLst/>
          </a:prstGeom>
        </p:spPr>
      </p:pic>
      <p:pic>
        <p:nvPicPr>
          <p:cNvPr id="6" name="Inhaltsplatzhalter 7">
            <a:extLst>
              <a:ext uri="{FF2B5EF4-FFF2-40B4-BE49-F238E27FC236}">
                <a16:creationId xmlns:a16="http://schemas.microsoft.com/office/drawing/2014/main" id="{86FA2CA7-E2D0-8A9A-06EE-71E4E2398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9513" y="2274468"/>
            <a:ext cx="3704919" cy="2778689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FD50E310-663B-E3AD-4553-FE375490C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18545"/>
            <a:ext cx="12192000" cy="1773237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T. Scholbach</a:t>
            </a:r>
            <a:r>
              <a:rPr lang="de-DE" sz="1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de-DE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W. Sandmann</a:t>
            </a:r>
            <a:r>
              <a:rPr lang="de-DE" sz="1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1, 2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00000"/>
              </a:lnSpc>
              <a:buSzPts val="1000"/>
              <a:tabLst>
                <a:tab pos="457200" algn="l"/>
              </a:tabLst>
            </a:pPr>
            <a:r>
              <a:rPr lang="de-DE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1. Functional Ultrasound Practice, Leipzig, Germany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 Clinic Bel Etage, Vascular </a:t>
            </a:r>
            <a:r>
              <a:rPr lang="de-DE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Surgery</a:t>
            </a:r>
            <a:r>
              <a:rPr lang="de-DE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Düsseldorf, Germany</a:t>
            </a:r>
            <a:endParaRPr lang="de-DE" sz="1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latin typeface="Calibri" panose="020F0502020204030204" pitchFamily="34" charset="0"/>
              </a:rPr>
              <a:t>Talk </a:t>
            </a:r>
            <a:r>
              <a:rPr lang="de-DE" sz="1400" dirty="0" err="1">
                <a:latin typeface="Calibri" panose="020F0502020204030204" pitchFamily="34" charset="0"/>
              </a:rPr>
              <a:t>presented</a:t>
            </a:r>
            <a:r>
              <a:rPr lang="de-DE" sz="1400" dirty="0">
                <a:latin typeface="Calibri" panose="020F0502020204030204" pitchFamily="34" charset="0"/>
              </a:rPr>
              <a:t> at the Annual Meeting of the German </a:t>
            </a:r>
            <a:r>
              <a:rPr lang="de-DE" sz="1400" dirty="0" err="1">
                <a:latin typeface="Calibri" panose="020F0502020204030204" pitchFamily="34" charset="0"/>
              </a:rPr>
              <a:t>Angiological</a:t>
            </a:r>
            <a:r>
              <a:rPr lang="de-DE" sz="1400" dirty="0">
                <a:latin typeface="Calibri" panose="020F0502020204030204" pitchFamily="34" charset="0"/>
              </a:rPr>
              <a:t> Society 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latin typeface="Calibri" panose="020F0502020204030204" pitchFamily="34" charset="0"/>
              </a:rPr>
              <a:t>21.09.-23.09.2023 in Leipzig, Germany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DD0FBE2-92F0-C98C-6B9D-E61A5FBBD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94" r="9207"/>
          <a:stretch/>
        </p:blipFill>
        <p:spPr>
          <a:xfrm>
            <a:off x="7750768" y="1810530"/>
            <a:ext cx="4248727" cy="34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9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42FA00-6CBB-79E8-9B29-CEDAD5FD8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43" y="443345"/>
            <a:ext cx="5495611" cy="35171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115B6F2-148E-E873-BFEA-67FF807E6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443346"/>
            <a:ext cx="4385777" cy="3517191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A8FADFB-3724-EB06-8735-84F8D7125B6F}"/>
              </a:ext>
            </a:extLst>
          </p:cNvPr>
          <p:cNvCxnSpPr/>
          <p:nvPr/>
        </p:nvCxnSpPr>
        <p:spPr>
          <a:xfrm>
            <a:off x="3574473" y="1136073"/>
            <a:ext cx="581891" cy="77585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2EAF96F-A73E-BD55-7436-1CCD6B543BCA}"/>
              </a:ext>
            </a:extLst>
          </p:cNvPr>
          <p:cNvCxnSpPr>
            <a:cxnSpLocks/>
          </p:cNvCxnSpPr>
          <p:nvPr/>
        </p:nvCxnSpPr>
        <p:spPr>
          <a:xfrm flipH="1">
            <a:off x="8453887" y="2030345"/>
            <a:ext cx="138284" cy="25565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33D5C122-8F41-9E75-345C-DC00B7177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729" y="3960536"/>
            <a:ext cx="5294542" cy="28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3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C3051-C136-6AE4-D5ED-480F1F8D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Poking</a:t>
            </a:r>
            <a:r>
              <a:rPr lang="de-DE" dirty="0"/>
              <a:t> </a:t>
            </a:r>
            <a:r>
              <a:rPr lang="de-DE" dirty="0" err="1"/>
              <a:t>stent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3999E0A-A9C3-230D-B7E7-698B96407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7" y="1779045"/>
            <a:ext cx="6821413" cy="4999989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3A68AC-A5AE-A65C-3BF0-460B85208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31" y="1790281"/>
            <a:ext cx="5788885" cy="50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60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9381C73-3F80-DB96-AD31-8CC11C78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66" y="170995"/>
            <a:ext cx="10517068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09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A2E36-6E1E-F0CB-1041-F8A806CEC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5A5C4B-F17B-EFD9-E01C-8515302B6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3BAE64-D318-6ACC-04BB-36732C4F2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0" y="4284"/>
            <a:ext cx="10926700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28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F374E-7AAE-17EF-AEBA-F0EF15ECB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using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37BD80-96B3-DF23-8774-D96D4532C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872F74-5F59-47E2-FA91-A2331A4C6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3" y="32863"/>
            <a:ext cx="12060333" cy="6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1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6306D-0EB3-C3AA-F9B0-F2D9E0DE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D854E7-FF2A-BB65-0D6B-2F80E894F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071767-6B2C-2B8B-3EC6-139925BCF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5" y="51916"/>
            <a:ext cx="12146070" cy="67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42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9C02EBC-6996-9019-3584-14E52D06A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E6F85F0-6E40-4D7E-4E6D-452303035C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1193" y="1516995"/>
            <a:ext cx="6003396" cy="4502546"/>
          </a:xfrm>
        </p:spPr>
      </p:pic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5B52FB73-AB57-3697-1600-DAA269E978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80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13FF79-0BC9-5639-40C3-6D72B6D7B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012473-8954-CB2A-BCA0-ED1BDE62B85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8800" b="1" dirty="0">
                <a:solidFill>
                  <a:schemeClr val="bg1"/>
                </a:solidFill>
              </a:rPr>
              <a:t>Hands off </a:t>
            </a:r>
            <a:r>
              <a:rPr lang="de-DE" sz="8800" b="1" dirty="0" err="1">
                <a:solidFill>
                  <a:schemeClr val="bg1"/>
                </a:solidFill>
              </a:rPr>
              <a:t>stents</a:t>
            </a:r>
            <a:r>
              <a:rPr lang="de-DE" sz="8800" b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endParaRPr lang="de-DE" sz="5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in abdominal vascular </a:t>
            </a:r>
            <a:r>
              <a:rPr lang="de-DE" sz="5400" b="1" dirty="0" err="1">
                <a:solidFill>
                  <a:schemeClr val="bg1"/>
                </a:solidFill>
              </a:rPr>
              <a:t>compression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syndromes</a:t>
            </a:r>
            <a:endParaRPr lang="de-DE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48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8E8694-0973-844A-3484-35953092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87" y="311642"/>
            <a:ext cx="10515600" cy="1325563"/>
          </a:xfrm>
        </p:spPr>
        <p:txBody>
          <a:bodyPr/>
          <a:lstStyle/>
          <a:p>
            <a:r>
              <a:rPr lang="de-DE" b="1" dirty="0"/>
              <a:t>53 </a:t>
            </a:r>
            <a:r>
              <a:rPr lang="de-DE" b="1" dirty="0" err="1"/>
              <a:t>Patients</a:t>
            </a:r>
            <a:r>
              <a:rPr lang="de-DE" b="1" dirty="0"/>
              <a:t> 05/2017 -12/2022 after stenting </a:t>
            </a:r>
            <a:br>
              <a:rPr lang="de-DE" dirty="0"/>
            </a:br>
            <a:r>
              <a:rPr lang="de-DE" dirty="0"/>
              <a:t>with abdominal compression </a:t>
            </a:r>
            <a:r>
              <a:rPr lang="de-DE" dirty="0" err="1"/>
              <a:t>syndromes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64A8B2-13B7-1076-56AC-18A40E5CD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 err="1"/>
              <a:t>Sum</a:t>
            </a:r>
            <a:r>
              <a:rPr lang="de-DE" sz="2000" dirty="0"/>
              <a:t> of </a:t>
            </a:r>
            <a:r>
              <a:rPr lang="de-DE" sz="2000" dirty="0" err="1"/>
              <a:t>examined</a:t>
            </a:r>
            <a:r>
              <a:rPr lang="de-DE" sz="2000" dirty="0"/>
              <a:t> vascular compression </a:t>
            </a:r>
            <a:r>
              <a:rPr lang="de-DE" sz="2000" dirty="0" err="1"/>
              <a:t>patients</a:t>
            </a:r>
            <a:r>
              <a:rPr lang="de-DE" sz="2000" dirty="0"/>
              <a:t>: 946 </a:t>
            </a:r>
            <a:r>
              <a:rPr lang="de-DE" sz="2000" dirty="0" err="1"/>
              <a:t>exams</a:t>
            </a:r>
            <a:r>
              <a:rPr lang="de-DE" sz="2000" dirty="0"/>
              <a:t> in 813 </a:t>
            </a:r>
            <a:r>
              <a:rPr lang="de-DE" sz="2000" dirty="0" err="1"/>
              <a:t>patients</a:t>
            </a:r>
            <a:endParaRPr lang="de-DE" sz="2000" dirty="0"/>
          </a:p>
          <a:p>
            <a:r>
              <a:rPr lang="de-DE" sz="2000" dirty="0"/>
              <a:t>53 </a:t>
            </a:r>
            <a:r>
              <a:rPr lang="de-DE" sz="2000" dirty="0" err="1"/>
              <a:t>stented</a:t>
            </a:r>
            <a:r>
              <a:rPr lang="de-DE" sz="2000" dirty="0"/>
              <a:t> </a:t>
            </a:r>
            <a:r>
              <a:rPr lang="de-DE" sz="2000" dirty="0" err="1"/>
              <a:t>patients</a:t>
            </a:r>
            <a:r>
              <a:rPr lang="de-DE" sz="2000" dirty="0"/>
              <a:t> = 6,5%</a:t>
            </a:r>
          </a:p>
          <a:p>
            <a:r>
              <a:rPr lang="de-DE" sz="2000" dirty="0"/>
              <a:t>52 </a:t>
            </a:r>
            <a:r>
              <a:rPr lang="de-DE" sz="2000" dirty="0" err="1"/>
              <a:t>female</a:t>
            </a:r>
            <a:r>
              <a:rPr lang="de-DE" sz="2000" dirty="0"/>
              <a:t> / 1 male</a:t>
            </a:r>
          </a:p>
          <a:p>
            <a:r>
              <a:rPr lang="de-DE" sz="2000" dirty="0"/>
              <a:t>Hypermobile Ehlers –Danlos-Syndrome</a:t>
            </a:r>
          </a:p>
          <a:p>
            <a:r>
              <a:rPr lang="de-DE" sz="2000" dirty="0"/>
              <a:t>Functional </a:t>
            </a:r>
            <a:r>
              <a:rPr lang="de-DE" sz="2000" dirty="0" err="1"/>
              <a:t>volumetric</a:t>
            </a:r>
            <a:r>
              <a:rPr lang="de-DE" sz="2000" dirty="0"/>
              <a:t> PIXELFLUX Doppler </a:t>
            </a:r>
            <a:r>
              <a:rPr lang="de-DE" sz="2000" dirty="0" err="1"/>
              <a:t>examination</a:t>
            </a:r>
            <a:endParaRPr lang="de-DE" sz="2000" dirty="0"/>
          </a:p>
          <a:p>
            <a:pPr lvl="1"/>
            <a:r>
              <a:rPr lang="de-DE" sz="1800" dirty="0" err="1"/>
              <a:t>Interval</a:t>
            </a:r>
            <a:r>
              <a:rPr lang="de-DE" sz="1800" dirty="0"/>
              <a:t> to stenting : 20 m (1-146m)</a:t>
            </a:r>
          </a:p>
          <a:p>
            <a:pPr lvl="1"/>
            <a:endParaRPr lang="de-DE" sz="1800" dirty="0"/>
          </a:p>
          <a:p>
            <a:pPr lvl="2"/>
            <a:endParaRPr lang="de-DE" sz="16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9E19C82-200A-7196-5778-F609B23C9141}"/>
              </a:ext>
            </a:extLst>
          </p:cNvPr>
          <p:cNvGrpSpPr/>
          <p:nvPr/>
        </p:nvGrpSpPr>
        <p:grpSpPr>
          <a:xfrm>
            <a:off x="9467877" y="1447868"/>
            <a:ext cx="2028536" cy="1981132"/>
            <a:chOff x="3791528" y="1548533"/>
            <a:chExt cx="1380835" cy="1380835"/>
          </a:xfrm>
        </p:grpSpPr>
        <p:pic>
          <p:nvPicPr>
            <p:cNvPr id="5" name="Grafik 4" descr="Weiblich mit einfarbiger Füllung">
              <a:extLst>
                <a:ext uri="{FF2B5EF4-FFF2-40B4-BE49-F238E27FC236}">
                  <a16:creationId xmlns:a16="http://schemas.microsoft.com/office/drawing/2014/main" id="{712C875F-1906-8FD1-5C63-829BF5BF4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91528" y="1548533"/>
              <a:ext cx="1380835" cy="1380835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3FE8492-06B2-F7C4-2D61-A9328E12D9B7}"/>
                </a:ext>
              </a:extLst>
            </p:cNvPr>
            <p:cNvSpPr txBox="1"/>
            <p:nvPr/>
          </p:nvSpPr>
          <p:spPr>
            <a:xfrm>
              <a:off x="4205769" y="1874269"/>
              <a:ext cx="552352" cy="364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>
                  <a:solidFill>
                    <a:srgbClr val="FF0000"/>
                  </a:solidFill>
                </a:rPr>
                <a:t>98%</a:t>
              </a:r>
            </a:p>
          </p:txBody>
        </p:sp>
      </p:grpSp>
      <p:graphicFrame>
        <p:nvGraphicFramePr>
          <p:cNvPr id="9" name="Tabelle 9">
            <a:extLst>
              <a:ext uri="{FF2B5EF4-FFF2-40B4-BE49-F238E27FC236}">
                <a16:creationId xmlns:a16="http://schemas.microsoft.com/office/drawing/2014/main" id="{F365FAFE-268B-2C44-BFEE-CCFA1150B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17232"/>
              </p:ext>
            </p:extLst>
          </p:nvPr>
        </p:nvGraphicFramePr>
        <p:xfrm>
          <a:off x="695587" y="4106014"/>
          <a:ext cx="5715000" cy="251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6736">
                  <a:extLst>
                    <a:ext uri="{9D8B030D-6E8A-4147-A177-3AD203B41FA5}">
                      <a16:colId xmlns:a16="http://schemas.microsoft.com/office/drawing/2014/main" val="1055734749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813450435"/>
                    </a:ext>
                  </a:extLst>
                </a:gridCol>
                <a:gridCol w="1463964">
                  <a:extLst>
                    <a:ext uri="{9D8B030D-6E8A-4147-A177-3AD203B41FA5}">
                      <a16:colId xmlns:a16="http://schemas.microsoft.com/office/drawing/2014/main" val="48440211"/>
                    </a:ext>
                  </a:extLst>
                </a:gridCol>
              </a:tblGrid>
              <a:tr h="359728"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  <a:r>
                        <a:rPr lang="de-D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stented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Patients</a:t>
                      </a:r>
                      <a:r>
                        <a:rPr lang="de-D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(n)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Stents (n)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41034139"/>
                  </a:ext>
                </a:extLst>
              </a:tr>
              <a:tr h="359728"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common iliac vein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49183796"/>
                  </a:ext>
                </a:extLst>
              </a:tr>
              <a:tr h="359728"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renal vein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031473"/>
                  </a:ext>
                </a:extLst>
              </a:tr>
              <a:tr h="359728"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coeliac trunk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29734277"/>
                  </a:ext>
                </a:extLst>
              </a:tr>
              <a:tr h="359728"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common iliac vein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70609804"/>
                  </a:ext>
                </a:extLst>
              </a:tr>
              <a:tr h="359728"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femoral vein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12062270"/>
                  </a:ext>
                </a:extLst>
              </a:tr>
              <a:tr h="359728"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superior mesenteric artery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50959321"/>
                  </a:ext>
                </a:extLst>
              </a:tr>
            </a:tbl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6FC26ECE-B357-F23F-346D-2707E88E86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280996"/>
              </p:ext>
            </p:extLst>
          </p:nvPr>
        </p:nvGraphicFramePr>
        <p:xfrm>
          <a:off x="6779491" y="4106014"/>
          <a:ext cx="4913457" cy="2518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3375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8015A3B6-7701-190C-DA1F-B6FC6C858F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537719"/>
              </p:ext>
            </p:extLst>
          </p:nvPr>
        </p:nvGraphicFramePr>
        <p:xfrm>
          <a:off x="1007966" y="55540"/>
          <a:ext cx="9892146" cy="5957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6AB83C66-3F0E-912D-767C-2C1C49EEAB53}"/>
              </a:ext>
            </a:extLst>
          </p:cNvPr>
          <p:cNvSpPr txBox="1"/>
          <p:nvPr/>
        </p:nvSpPr>
        <p:spPr>
          <a:xfrm>
            <a:off x="1007966" y="5597359"/>
            <a:ext cx="9746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/>
              <a:t>Despite</a:t>
            </a:r>
            <a:r>
              <a:rPr lang="de-DE" sz="2800" dirty="0"/>
              <a:t> initial </a:t>
            </a:r>
            <a:r>
              <a:rPr lang="de-DE" sz="2800" dirty="0" err="1"/>
              <a:t>patency</a:t>
            </a:r>
            <a:r>
              <a:rPr lang="de-DE" sz="2800" dirty="0"/>
              <a:t> of the stent at the </a:t>
            </a:r>
            <a:r>
              <a:rPr lang="de-DE" sz="2800" dirty="0" err="1"/>
              <a:t>former</a:t>
            </a:r>
            <a:r>
              <a:rPr lang="de-DE" sz="2800" dirty="0"/>
              <a:t> compression </a:t>
            </a:r>
            <a:r>
              <a:rPr lang="de-DE" sz="2800" dirty="0" err="1"/>
              <a:t>site</a:t>
            </a:r>
            <a:endParaRPr lang="de-DE" sz="2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EB556CC-A89C-CF1C-770F-09BFCE0D3D8F}"/>
              </a:ext>
            </a:extLst>
          </p:cNvPr>
          <p:cNvSpPr txBox="1"/>
          <p:nvPr/>
        </p:nvSpPr>
        <p:spPr>
          <a:xfrm>
            <a:off x="2347237" y="6120579"/>
            <a:ext cx="6333080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Common </a:t>
            </a:r>
            <a:r>
              <a:rPr lang="de-DE" sz="2800" b="1" dirty="0" err="1">
                <a:solidFill>
                  <a:schemeClr val="bg1"/>
                </a:solidFill>
              </a:rPr>
              <a:t>delusion</a:t>
            </a:r>
            <a:r>
              <a:rPr lang="de-DE" sz="2800" b="1" dirty="0">
                <a:solidFill>
                  <a:schemeClr val="bg1"/>
                </a:solidFill>
              </a:rPr>
              <a:t>: „</a:t>
            </a:r>
            <a:r>
              <a:rPr lang="de-DE" sz="2800" b="1" dirty="0" err="1">
                <a:solidFill>
                  <a:schemeClr val="bg1"/>
                </a:solidFill>
              </a:rPr>
              <a:t>It‘s</a:t>
            </a:r>
            <a:r>
              <a:rPr lang="de-DE" sz="2800" b="1" dirty="0">
                <a:solidFill>
                  <a:schemeClr val="bg1"/>
                </a:solidFill>
              </a:rPr>
              <a:t> all in </a:t>
            </a:r>
            <a:r>
              <a:rPr lang="de-DE" sz="2800" b="1" dirty="0" err="1">
                <a:solidFill>
                  <a:schemeClr val="bg1"/>
                </a:solidFill>
              </a:rPr>
              <a:t>your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head</a:t>
            </a:r>
            <a:r>
              <a:rPr lang="de-DE" sz="2800" b="1" dirty="0">
                <a:solidFill>
                  <a:schemeClr val="bg1"/>
                </a:solidFill>
              </a:rPr>
              <a:t>!“</a:t>
            </a:r>
          </a:p>
        </p:txBody>
      </p:sp>
    </p:spTree>
    <p:extLst>
      <p:ext uri="{BB962C8B-B14F-4D97-AF65-F5344CB8AC3E}">
        <p14:creationId xmlns:p14="http://schemas.microsoft.com/office/powerpoint/2010/main" val="4338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DFD1F-F791-E307-ED83-B6F79A74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stents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fail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2DA396-967E-23AF-EF78-C8C8BB9A6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43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hard</a:t>
            </a:r>
            <a:endParaRPr lang="de-DE" dirty="0"/>
          </a:p>
          <a:p>
            <a:pPr lvl="1"/>
            <a:r>
              <a:rPr lang="de-DE" dirty="0" err="1"/>
              <a:t>lordotic</a:t>
            </a:r>
            <a:r>
              <a:rPr lang="de-DE" dirty="0"/>
              <a:t> U-turn </a:t>
            </a:r>
            <a:r>
              <a:rPr lang="de-DE" dirty="0" err="1"/>
              <a:t>vein</a:t>
            </a:r>
            <a:r>
              <a:rPr lang="de-DE" dirty="0"/>
              <a:t>  vs. </a:t>
            </a:r>
            <a:r>
              <a:rPr lang="de-DE" dirty="0" err="1"/>
              <a:t>straight</a:t>
            </a:r>
            <a:r>
              <a:rPr lang="de-DE" dirty="0"/>
              <a:t> </a:t>
            </a:r>
            <a:r>
              <a:rPr lang="de-DE" dirty="0" err="1"/>
              <a:t>stent</a:t>
            </a:r>
            <a:endParaRPr lang="de-DE" dirty="0"/>
          </a:p>
          <a:p>
            <a:r>
              <a:rPr lang="de-DE" dirty="0" err="1"/>
              <a:t>too</a:t>
            </a:r>
            <a:r>
              <a:rPr lang="de-DE" dirty="0"/>
              <a:t> soft</a:t>
            </a:r>
          </a:p>
          <a:p>
            <a:pPr lvl="1"/>
            <a:r>
              <a:rPr lang="de-DE" dirty="0" err="1"/>
              <a:t>Collapse</a:t>
            </a:r>
            <a:r>
              <a:rPr lang="de-DE" dirty="0"/>
              <a:t> (</a:t>
            </a:r>
            <a:r>
              <a:rPr lang="de-DE" dirty="0" err="1"/>
              <a:t>sometimes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while standing)</a:t>
            </a:r>
          </a:p>
          <a:p>
            <a:r>
              <a:rPr lang="de-DE" dirty="0" err="1"/>
              <a:t>too</a:t>
            </a:r>
            <a:r>
              <a:rPr lang="de-DE" dirty="0"/>
              <a:t> rigid</a:t>
            </a:r>
          </a:p>
          <a:p>
            <a:pPr lvl="1"/>
            <a:r>
              <a:rPr lang="de-DE" dirty="0"/>
              <a:t>Wall </a:t>
            </a:r>
            <a:r>
              <a:rPr lang="de-DE" dirty="0" err="1"/>
              <a:t>penetration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Angle </a:t>
            </a:r>
            <a:r>
              <a:rPr lang="de-DE" dirty="0" err="1"/>
              <a:t>with</a:t>
            </a:r>
            <a:r>
              <a:rPr lang="de-DE" dirty="0"/>
              <a:t> the </a:t>
            </a:r>
            <a:r>
              <a:rPr lang="de-DE" dirty="0" err="1"/>
              <a:t>vein</a:t>
            </a:r>
            <a:endParaRPr lang="de-DE" dirty="0"/>
          </a:p>
          <a:p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compressions</a:t>
            </a:r>
            <a:r>
              <a:rPr lang="de-DE" dirty="0"/>
              <a:t> </a:t>
            </a:r>
            <a:r>
              <a:rPr lang="de-DE" dirty="0" err="1"/>
              <a:t>neglected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missed</a:t>
            </a:r>
            <a:endParaRPr lang="de-DE" dirty="0"/>
          </a:p>
          <a:p>
            <a:r>
              <a:rPr lang="de-DE" dirty="0" err="1"/>
              <a:t>Venous</a:t>
            </a:r>
            <a:r>
              <a:rPr lang="de-DE" dirty="0"/>
              <a:t> </a:t>
            </a:r>
            <a:r>
              <a:rPr lang="de-DE" dirty="0" err="1"/>
              <a:t>stretching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uplifting</a:t>
            </a:r>
            <a:endParaRPr lang="de-DE" dirty="0"/>
          </a:p>
          <a:p>
            <a:r>
              <a:rPr lang="de-DE" dirty="0"/>
              <a:t>Conflict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neighbouring</a:t>
            </a:r>
            <a:r>
              <a:rPr lang="de-DE" dirty="0"/>
              <a:t> </a:t>
            </a:r>
            <a:r>
              <a:rPr lang="de-DE" dirty="0" err="1"/>
              <a:t>organs</a:t>
            </a:r>
            <a:r>
              <a:rPr lang="de-DE" dirty="0"/>
              <a:t>: </a:t>
            </a:r>
            <a:r>
              <a:rPr lang="de-DE" dirty="0" err="1"/>
              <a:t>arteries</a:t>
            </a:r>
            <a:r>
              <a:rPr lang="de-DE" dirty="0"/>
              <a:t>, </a:t>
            </a:r>
            <a:r>
              <a:rPr lang="de-DE" dirty="0" err="1"/>
              <a:t>bowel</a:t>
            </a:r>
            <a:r>
              <a:rPr lang="de-DE" dirty="0"/>
              <a:t>..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513BA52-46E4-C125-F25D-FBF414E4D866}"/>
              </a:ext>
            </a:extLst>
          </p:cNvPr>
          <p:cNvSpPr txBox="1"/>
          <p:nvPr/>
        </p:nvSpPr>
        <p:spPr>
          <a:xfrm>
            <a:off x="161747" y="5938877"/>
            <a:ext cx="118685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>
                <a:solidFill>
                  <a:srgbClr val="00B0F0"/>
                </a:solidFill>
              </a:rPr>
              <a:t>Stents </a:t>
            </a:r>
            <a:r>
              <a:rPr lang="de-DE" sz="3000" b="1" dirty="0" err="1">
                <a:solidFill>
                  <a:srgbClr val="00B0F0"/>
                </a:solidFill>
              </a:rPr>
              <a:t>need</a:t>
            </a:r>
            <a:r>
              <a:rPr lang="de-DE" sz="3000" b="1" dirty="0">
                <a:solidFill>
                  <a:srgbClr val="00B0F0"/>
                </a:solidFill>
              </a:rPr>
              <a:t> to </a:t>
            </a:r>
            <a:r>
              <a:rPr lang="de-DE" sz="3000" b="1" dirty="0" err="1">
                <a:solidFill>
                  <a:srgbClr val="00B0F0"/>
                </a:solidFill>
              </a:rPr>
              <a:t>be</a:t>
            </a:r>
            <a:r>
              <a:rPr lang="de-DE" sz="3000" b="1" dirty="0">
                <a:solidFill>
                  <a:srgbClr val="00B0F0"/>
                </a:solidFill>
              </a:rPr>
              <a:t> </a:t>
            </a:r>
            <a:r>
              <a:rPr lang="de-DE" sz="3000" b="1" dirty="0" err="1">
                <a:solidFill>
                  <a:srgbClr val="00B0F0"/>
                </a:solidFill>
              </a:rPr>
              <a:t>hard</a:t>
            </a:r>
            <a:r>
              <a:rPr lang="de-DE" sz="3000" b="1" dirty="0">
                <a:solidFill>
                  <a:srgbClr val="00B0F0"/>
                </a:solidFill>
              </a:rPr>
              <a:t> and soft at the same time  </a:t>
            </a:r>
            <a:r>
              <a:rPr lang="de-DE" sz="3000" dirty="0"/>
              <a:t>- </a:t>
            </a:r>
            <a:r>
              <a:rPr lang="de-DE" sz="3000" b="1" dirty="0" err="1">
                <a:solidFill>
                  <a:srgbClr val="FF0000"/>
                </a:solidFill>
              </a:rPr>
              <a:t>contradiction</a:t>
            </a:r>
            <a:r>
              <a:rPr lang="de-DE" sz="3000" b="1" dirty="0">
                <a:solidFill>
                  <a:srgbClr val="FF0000"/>
                </a:solidFill>
              </a:rPr>
              <a:t> in </a:t>
            </a:r>
            <a:r>
              <a:rPr lang="de-DE" sz="3000" b="1" dirty="0" err="1">
                <a:solidFill>
                  <a:srgbClr val="FF0000"/>
                </a:solidFill>
              </a:rPr>
              <a:t>terms</a:t>
            </a:r>
            <a:endParaRPr lang="de-DE" sz="3000" b="1" dirty="0">
              <a:solidFill>
                <a:srgbClr val="FF0000"/>
              </a:solidFill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DA2C833-80B0-EB12-DA87-E79B2BB19F00}"/>
              </a:ext>
            </a:extLst>
          </p:cNvPr>
          <p:cNvGrpSpPr/>
          <p:nvPr/>
        </p:nvGrpSpPr>
        <p:grpSpPr>
          <a:xfrm>
            <a:off x="8267700" y="3066276"/>
            <a:ext cx="2615795" cy="2383989"/>
            <a:chOff x="8267700" y="3066276"/>
            <a:chExt cx="2615795" cy="238398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D5AF0C5B-1F86-6C3C-B6B2-E10E7858C0AE}"/>
                </a:ext>
              </a:extLst>
            </p:cNvPr>
            <p:cNvSpPr/>
            <p:nvPr/>
          </p:nvSpPr>
          <p:spPr>
            <a:xfrm>
              <a:off x="9003506" y="3714370"/>
              <a:ext cx="809625" cy="1214328"/>
            </a:xfrm>
            <a:custGeom>
              <a:avLst/>
              <a:gdLst>
                <a:gd name="connsiteX0" fmla="*/ 138684 w 633984"/>
                <a:gd name="connsiteY0" fmla="*/ 0 h 990600"/>
                <a:gd name="connsiteX1" fmla="*/ 5334 w 633984"/>
                <a:gd name="connsiteY1" fmla="*/ 171450 h 990600"/>
                <a:gd name="connsiteX2" fmla="*/ 300609 w 633984"/>
                <a:gd name="connsiteY2" fmla="*/ 466725 h 990600"/>
                <a:gd name="connsiteX3" fmla="*/ 633984 w 633984"/>
                <a:gd name="connsiteY3" fmla="*/ 9906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3984" h="990600">
                  <a:moveTo>
                    <a:pt x="138684" y="0"/>
                  </a:moveTo>
                  <a:cubicBezTo>
                    <a:pt x="58515" y="46831"/>
                    <a:pt x="-21653" y="93663"/>
                    <a:pt x="5334" y="171450"/>
                  </a:cubicBezTo>
                  <a:cubicBezTo>
                    <a:pt x="32321" y="249237"/>
                    <a:pt x="195834" y="330200"/>
                    <a:pt x="300609" y="466725"/>
                  </a:cubicBezTo>
                  <a:cubicBezTo>
                    <a:pt x="405384" y="603250"/>
                    <a:pt x="519684" y="796925"/>
                    <a:pt x="633984" y="990600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0C538D4E-0EC7-5925-14AC-3FD8FDBEA524}"/>
                </a:ext>
              </a:extLst>
            </p:cNvPr>
            <p:cNvGrpSpPr/>
            <p:nvPr/>
          </p:nvGrpSpPr>
          <p:grpSpPr>
            <a:xfrm>
              <a:off x="8267700" y="3066276"/>
              <a:ext cx="2615795" cy="2383989"/>
              <a:chOff x="8267700" y="3066276"/>
              <a:chExt cx="2615795" cy="2383989"/>
            </a:xfrm>
          </p:grpSpPr>
          <p:sp>
            <p:nvSpPr>
              <p:cNvPr id="5" name="Rechteck: abgerundete Ecken 4">
                <a:extLst>
                  <a:ext uri="{FF2B5EF4-FFF2-40B4-BE49-F238E27FC236}">
                    <a16:creationId xmlns:a16="http://schemas.microsoft.com/office/drawing/2014/main" id="{B67C0422-5B32-B968-DFB3-98354D5D0C6A}"/>
                  </a:ext>
                </a:extLst>
              </p:cNvPr>
              <p:cNvSpPr/>
              <p:nvPr/>
            </p:nvSpPr>
            <p:spPr>
              <a:xfrm>
                <a:off x="8267700" y="3343275"/>
                <a:ext cx="809625" cy="553998"/>
              </a:xfrm>
              <a:prstGeom prst="roundRect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de-DE" dirty="0"/>
                  <a:t>3</a:t>
                </a:r>
              </a:p>
            </p:txBody>
          </p:sp>
          <p:sp>
            <p:nvSpPr>
              <p:cNvPr id="6" name="Rechteck: abgerundete Ecken 5">
                <a:extLst>
                  <a:ext uri="{FF2B5EF4-FFF2-40B4-BE49-F238E27FC236}">
                    <a16:creationId xmlns:a16="http://schemas.microsoft.com/office/drawing/2014/main" id="{E1860AE4-E79E-7C03-7B4D-F10448217A53}"/>
                  </a:ext>
                </a:extLst>
              </p:cNvPr>
              <p:cNvSpPr/>
              <p:nvPr/>
            </p:nvSpPr>
            <p:spPr>
              <a:xfrm>
                <a:off x="8477250" y="3066276"/>
                <a:ext cx="809625" cy="55399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de-DE" dirty="0"/>
                  <a:t>4</a:t>
                </a:r>
              </a:p>
            </p:txBody>
          </p:sp>
          <p:sp>
            <p:nvSpPr>
              <p:cNvPr id="8" name="Rechteck: abgerundete Ecken 7">
                <a:extLst>
                  <a:ext uri="{FF2B5EF4-FFF2-40B4-BE49-F238E27FC236}">
                    <a16:creationId xmlns:a16="http://schemas.microsoft.com/office/drawing/2014/main" id="{44DFFB85-FB81-9E49-D173-5E56B4EECBD1}"/>
                  </a:ext>
                </a:extLst>
              </p:cNvPr>
              <p:cNvSpPr/>
              <p:nvPr/>
            </p:nvSpPr>
            <p:spPr>
              <a:xfrm>
                <a:off x="8848725" y="3336106"/>
                <a:ext cx="809625" cy="55399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de-DE" dirty="0"/>
                  <a:t>5</a:t>
                </a:r>
              </a:p>
            </p:txBody>
          </p:sp>
          <p:sp>
            <p:nvSpPr>
              <p:cNvPr id="10" name="Freihandform: Form 9">
                <a:extLst>
                  <a:ext uri="{FF2B5EF4-FFF2-40B4-BE49-F238E27FC236}">
                    <a16:creationId xmlns:a16="http://schemas.microsoft.com/office/drawing/2014/main" id="{23AC734E-F426-A92C-B4D6-48552DF29BCF}"/>
                  </a:ext>
                </a:extLst>
              </p:cNvPr>
              <p:cNvSpPr/>
              <p:nvPr/>
            </p:nvSpPr>
            <p:spPr>
              <a:xfrm>
                <a:off x="9077326" y="3603135"/>
                <a:ext cx="1033462" cy="1325563"/>
              </a:xfrm>
              <a:custGeom>
                <a:avLst/>
                <a:gdLst>
                  <a:gd name="connsiteX0" fmla="*/ 0 w 1201651"/>
                  <a:gd name="connsiteY0" fmla="*/ 181442 h 1455712"/>
                  <a:gd name="connsiteX1" fmla="*/ 647700 w 1201651"/>
                  <a:gd name="connsiteY1" fmla="*/ 467 h 1455712"/>
                  <a:gd name="connsiteX2" fmla="*/ 790575 w 1201651"/>
                  <a:gd name="connsiteY2" fmla="*/ 229067 h 1455712"/>
                  <a:gd name="connsiteX3" fmla="*/ 1200150 w 1201651"/>
                  <a:gd name="connsiteY3" fmla="*/ 1381592 h 1455712"/>
                  <a:gd name="connsiteX4" fmla="*/ 628650 w 1201651"/>
                  <a:gd name="connsiteY4" fmla="*/ 1257767 h 1455712"/>
                  <a:gd name="connsiteX5" fmla="*/ 361950 w 1201651"/>
                  <a:gd name="connsiteY5" fmla="*/ 581492 h 1455712"/>
                  <a:gd name="connsiteX6" fmla="*/ 76200 w 1201651"/>
                  <a:gd name="connsiteY6" fmla="*/ 190967 h 145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1651" h="1455712">
                    <a:moveTo>
                      <a:pt x="0" y="181442"/>
                    </a:moveTo>
                    <a:cubicBezTo>
                      <a:pt x="257969" y="86985"/>
                      <a:pt x="515938" y="-7471"/>
                      <a:pt x="647700" y="467"/>
                    </a:cubicBezTo>
                    <a:cubicBezTo>
                      <a:pt x="779463" y="8404"/>
                      <a:pt x="698500" y="-1120"/>
                      <a:pt x="790575" y="229067"/>
                    </a:cubicBezTo>
                    <a:cubicBezTo>
                      <a:pt x="882650" y="459254"/>
                      <a:pt x="1227138" y="1210142"/>
                      <a:pt x="1200150" y="1381592"/>
                    </a:cubicBezTo>
                    <a:cubicBezTo>
                      <a:pt x="1173163" y="1553042"/>
                      <a:pt x="768350" y="1391117"/>
                      <a:pt x="628650" y="1257767"/>
                    </a:cubicBezTo>
                    <a:cubicBezTo>
                      <a:pt x="488950" y="1124417"/>
                      <a:pt x="454025" y="759292"/>
                      <a:pt x="361950" y="581492"/>
                    </a:cubicBezTo>
                    <a:cubicBezTo>
                      <a:pt x="269875" y="403692"/>
                      <a:pt x="173037" y="297329"/>
                      <a:pt x="76200" y="190967"/>
                    </a:cubicBezTo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0A96B222-593D-FBF9-3330-BEF18A02D476}"/>
                  </a:ext>
                </a:extLst>
              </p:cNvPr>
              <p:cNvSpPr/>
              <p:nvPr/>
            </p:nvSpPr>
            <p:spPr>
              <a:xfrm>
                <a:off x="9808369" y="4928698"/>
                <a:ext cx="531018" cy="321531"/>
              </a:xfrm>
              <a:custGeom>
                <a:avLst/>
                <a:gdLst>
                  <a:gd name="connsiteX0" fmla="*/ 0 w 501384"/>
                  <a:gd name="connsiteY0" fmla="*/ 0 h 409209"/>
                  <a:gd name="connsiteX1" fmla="*/ 200025 w 501384"/>
                  <a:gd name="connsiteY1" fmla="*/ 76200 h 409209"/>
                  <a:gd name="connsiteX2" fmla="*/ 342900 w 501384"/>
                  <a:gd name="connsiteY2" fmla="*/ 9525 h 409209"/>
                  <a:gd name="connsiteX3" fmla="*/ 400050 w 501384"/>
                  <a:gd name="connsiteY3" fmla="*/ 123825 h 409209"/>
                  <a:gd name="connsiteX4" fmla="*/ 495300 w 501384"/>
                  <a:gd name="connsiteY4" fmla="*/ 400050 h 409209"/>
                  <a:gd name="connsiteX5" fmla="*/ 209550 w 501384"/>
                  <a:gd name="connsiteY5" fmla="*/ 323850 h 409209"/>
                  <a:gd name="connsiteX6" fmla="*/ 76200 w 501384"/>
                  <a:gd name="connsiteY6" fmla="*/ 133350 h 409209"/>
                  <a:gd name="connsiteX7" fmla="*/ 38100 w 501384"/>
                  <a:gd name="connsiteY7" fmla="*/ 47625 h 409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1384" h="409209">
                    <a:moveTo>
                      <a:pt x="0" y="0"/>
                    </a:moveTo>
                    <a:cubicBezTo>
                      <a:pt x="71437" y="37306"/>
                      <a:pt x="142875" y="74613"/>
                      <a:pt x="200025" y="76200"/>
                    </a:cubicBezTo>
                    <a:cubicBezTo>
                      <a:pt x="257175" y="77788"/>
                      <a:pt x="309563" y="1588"/>
                      <a:pt x="342900" y="9525"/>
                    </a:cubicBezTo>
                    <a:cubicBezTo>
                      <a:pt x="376237" y="17462"/>
                      <a:pt x="374650" y="58738"/>
                      <a:pt x="400050" y="123825"/>
                    </a:cubicBezTo>
                    <a:cubicBezTo>
                      <a:pt x="425450" y="188913"/>
                      <a:pt x="527050" y="366713"/>
                      <a:pt x="495300" y="400050"/>
                    </a:cubicBezTo>
                    <a:cubicBezTo>
                      <a:pt x="463550" y="433387"/>
                      <a:pt x="279400" y="368300"/>
                      <a:pt x="209550" y="323850"/>
                    </a:cubicBezTo>
                    <a:cubicBezTo>
                      <a:pt x="139700" y="279400"/>
                      <a:pt x="104775" y="179388"/>
                      <a:pt x="76200" y="133350"/>
                    </a:cubicBezTo>
                    <a:cubicBezTo>
                      <a:pt x="47625" y="87312"/>
                      <a:pt x="42862" y="67468"/>
                      <a:pt x="38100" y="47625"/>
                    </a:cubicBezTo>
                  </a:path>
                </a:pathLst>
              </a:cu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63AAEABA-D768-3637-28F8-7D4E6FEADE50}"/>
                  </a:ext>
                </a:extLst>
              </p:cNvPr>
              <p:cNvSpPr/>
              <p:nvPr/>
            </p:nvSpPr>
            <p:spPr>
              <a:xfrm rot="20751183">
                <a:off x="10175043" y="5170465"/>
                <a:ext cx="405918" cy="248331"/>
              </a:xfrm>
              <a:custGeom>
                <a:avLst/>
                <a:gdLst>
                  <a:gd name="connsiteX0" fmla="*/ 0 w 405918"/>
                  <a:gd name="connsiteY0" fmla="*/ 66842 h 248331"/>
                  <a:gd name="connsiteX1" fmla="*/ 219075 w 405918"/>
                  <a:gd name="connsiteY1" fmla="*/ 104942 h 248331"/>
                  <a:gd name="connsiteX2" fmla="*/ 228600 w 405918"/>
                  <a:gd name="connsiteY2" fmla="*/ 167 h 248331"/>
                  <a:gd name="connsiteX3" fmla="*/ 400050 w 405918"/>
                  <a:gd name="connsiteY3" fmla="*/ 133517 h 248331"/>
                  <a:gd name="connsiteX4" fmla="*/ 352425 w 405918"/>
                  <a:gd name="connsiteY4" fmla="*/ 247817 h 248331"/>
                  <a:gd name="connsiteX5" fmla="*/ 219075 w 405918"/>
                  <a:gd name="connsiteY5" fmla="*/ 171617 h 248331"/>
                  <a:gd name="connsiteX6" fmla="*/ 0 w 405918"/>
                  <a:gd name="connsiteY6" fmla="*/ 66842 h 248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918" h="248331">
                    <a:moveTo>
                      <a:pt x="0" y="66842"/>
                    </a:moveTo>
                    <a:cubicBezTo>
                      <a:pt x="0" y="55730"/>
                      <a:pt x="180975" y="116054"/>
                      <a:pt x="219075" y="104942"/>
                    </a:cubicBezTo>
                    <a:cubicBezTo>
                      <a:pt x="257175" y="93830"/>
                      <a:pt x="198438" y="-4596"/>
                      <a:pt x="228600" y="167"/>
                    </a:cubicBezTo>
                    <a:cubicBezTo>
                      <a:pt x="258763" y="4929"/>
                      <a:pt x="379413" y="92242"/>
                      <a:pt x="400050" y="133517"/>
                    </a:cubicBezTo>
                    <a:cubicBezTo>
                      <a:pt x="420688" y="174792"/>
                      <a:pt x="382587" y="241467"/>
                      <a:pt x="352425" y="247817"/>
                    </a:cubicBezTo>
                    <a:cubicBezTo>
                      <a:pt x="322263" y="254167"/>
                      <a:pt x="274638" y="200192"/>
                      <a:pt x="219075" y="171617"/>
                    </a:cubicBezTo>
                    <a:cubicBezTo>
                      <a:pt x="163513" y="143042"/>
                      <a:pt x="0" y="77954"/>
                      <a:pt x="0" y="66842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DEC8C246-91D2-A5B1-C609-0A312EA9527E}"/>
                  </a:ext>
                </a:extLst>
              </p:cNvPr>
              <p:cNvSpPr/>
              <p:nvPr/>
            </p:nvSpPr>
            <p:spPr>
              <a:xfrm>
                <a:off x="10599862" y="5124625"/>
                <a:ext cx="283633" cy="325640"/>
              </a:xfrm>
              <a:custGeom>
                <a:avLst/>
                <a:gdLst>
                  <a:gd name="connsiteX0" fmla="*/ 47625 w 283633"/>
                  <a:gd name="connsiteY0" fmla="*/ 297065 h 325640"/>
                  <a:gd name="connsiteX1" fmla="*/ 247650 w 283633"/>
                  <a:gd name="connsiteY1" fmla="*/ 182765 h 325640"/>
                  <a:gd name="connsiteX2" fmla="*/ 276225 w 283633"/>
                  <a:gd name="connsiteY2" fmla="*/ 11315 h 325640"/>
                  <a:gd name="connsiteX3" fmla="*/ 161925 w 283633"/>
                  <a:gd name="connsiteY3" fmla="*/ 30365 h 325640"/>
                  <a:gd name="connsiteX4" fmla="*/ 85725 w 283633"/>
                  <a:gd name="connsiteY4" fmla="*/ 144665 h 325640"/>
                  <a:gd name="connsiteX5" fmla="*/ 47625 w 283633"/>
                  <a:gd name="connsiteY5" fmla="*/ 106565 h 325640"/>
                  <a:gd name="connsiteX6" fmla="*/ 28575 w 283633"/>
                  <a:gd name="connsiteY6" fmla="*/ 201815 h 325640"/>
                  <a:gd name="connsiteX7" fmla="*/ 0 w 283633"/>
                  <a:gd name="connsiteY7" fmla="*/ 325640 h 325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3633" h="325640">
                    <a:moveTo>
                      <a:pt x="47625" y="297065"/>
                    </a:moveTo>
                    <a:cubicBezTo>
                      <a:pt x="128587" y="263727"/>
                      <a:pt x="209550" y="230390"/>
                      <a:pt x="247650" y="182765"/>
                    </a:cubicBezTo>
                    <a:cubicBezTo>
                      <a:pt x="285750" y="135140"/>
                      <a:pt x="290512" y="36715"/>
                      <a:pt x="276225" y="11315"/>
                    </a:cubicBezTo>
                    <a:cubicBezTo>
                      <a:pt x="261938" y="-14085"/>
                      <a:pt x="193675" y="8140"/>
                      <a:pt x="161925" y="30365"/>
                    </a:cubicBezTo>
                    <a:cubicBezTo>
                      <a:pt x="130175" y="52590"/>
                      <a:pt x="85725" y="144665"/>
                      <a:pt x="85725" y="144665"/>
                    </a:cubicBezTo>
                    <a:cubicBezTo>
                      <a:pt x="66675" y="157365"/>
                      <a:pt x="57150" y="97040"/>
                      <a:pt x="47625" y="106565"/>
                    </a:cubicBezTo>
                    <a:cubicBezTo>
                      <a:pt x="38100" y="116090"/>
                      <a:pt x="36512" y="165303"/>
                      <a:pt x="28575" y="201815"/>
                    </a:cubicBezTo>
                    <a:cubicBezTo>
                      <a:pt x="20638" y="238327"/>
                      <a:pt x="10319" y="281983"/>
                      <a:pt x="0" y="325640"/>
                    </a:cubicBezTo>
                  </a:path>
                </a:pathLst>
              </a:cu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0DA90836-7E6D-1A67-41BF-8C4E86504D88}"/>
              </a:ext>
            </a:extLst>
          </p:cNvPr>
          <p:cNvSpPr/>
          <p:nvPr/>
        </p:nvSpPr>
        <p:spPr>
          <a:xfrm>
            <a:off x="8195894" y="2752698"/>
            <a:ext cx="1825603" cy="583135"/>
          </a:xfrm>
          <a:custGeom>
            <a:avLst/>
            <a:gdLst>
              <a:gd name="connsiteX0" fmla="*/ 5131 w 1825603"/>
              <a:gd name="connsiteY0" fmla="*/ 409602 h 583135"/>
              <a:gd name="connsiteX1" fmla="*/ 148006 w 1825603"/>
              <a:gd name="connsiteY1" fmla="*/ 581052 h 583135"/>
              <a:gd name="connsiteX2" fmla="*/ 519481 w 1825603"/>
              <a:gd name="connsiteY2" fmla="*/ 295302 h 583135"/>
              <a:gd name="connsiteX3" fmla="*/ 1271956 w 1825603"/>
              <a:gd name="connsiteY3" fmla="*/ 409602 h 583135"/>
              <a:gd name="connsiteX4" fmla="*/ 1633906 w 1825603"/>
              <a:gd name="connsiteY4" fmla="*/ 581052 h 583135"/>
              <a:gd name="connsiteX5" fmla="*/ 1814881 w 1825603"/>
              <a:gd name="connsiteY5" fmla="*/ 323877 h 583135"/>
              <a:gd name="connsiteX6" fmla="*/ 1329106 w 1825603"/>
              <a:gd name="connsiteY6" fmla="*/ 142902 h 583135"/>
              <a:gd name="connsiteX7" fmla="*/ 719506 w 1825603"/>
              <a:gd name="connsiteY7" fmla="*/ 27 h 583135"/>
              <a:gd name="connsiteX8" fmla="*/ 309931 w 1825603"/>
              <a:gd name="connsiteY8" fmla="*/ 133377 h 583135"/>
              <a:gd name="connsiteX9" fmla="*/ 5131 w 1825603"/>
              <a:gd name="connsiteY9" fmla="*/ 409602 h 5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603" h="583135">
                <a:moveTo>
                  <a:pt x="5131" y="409602"/>
                </a:moveTo>
                <a:cubicBezTo>
                  <a:pt x="-21857" y="484215"/>
                  <a:pt x="62281" y="600102"/>
                  <a:pt x="148006" y="581052"/>
                </a:cubicBezTo>
                <a:cubicBezTo>
                  <a:pt x="233731" y="562002"/>
                  <a:pt x="332156" y="323877"/>
                  <a:pt x="519481" y="295302"/>
                </a:cubicBezTo>
                <a:cubicBezTo>
                  <a:pt x="706806" y="266727"/>
                  <a:pt x="1086219" y="361977"/>
                  <a:pt x="1271956" y="409602"/>
                </a:cubicBezTo>
                <a:cubicBezTo>
                  <a:pt x="1457694" y="457227"/>
                  <a:pt x="1543419" y="595339"/>
                  <a:pt x="1633906" y="581052"/>
                </a:cubicBezTo>
                <a:cubicBezTo>
                  <a:pt x="1724393" y="566765"/>
                  <a:pt x="1865681" y="396902"/>
                  <a:pt x="1814881" y="323877"/>
                </a:cubicBezTo>
                <a:cubicBezTo>
                  <a:pt x="1764081" y="250852"/>
                  <a:pt x="1511669" y="196877"/>
                  <a:pt x="1329106" y="142902"/>
                </a:cubicBezTo>
                <a:cubicBezTo>
                  <a:pt x="1146543" y="88927"/>
                  <a:pt x="889368" y="1614"/>
                  <a:pt x="719506" y="27"/>
                </a:cubicBezTo>
                <a:cubicBezTo>
                  <a:pt x="549644" y="-1560"/>
                  <a:pt x="432169" y="66702"/>
                  <a:pt x="309931" y="133377"/>
                </a:cubicBezTo>
                <a:cubicBezTo>
                  <a:pt x="187694" y="200052"/>
                  <a:pt x="32119" y="334989"/>
                  <a:pt x="5131" y="409602"/>
                </a:cubicBezTo>
                <a:close/>
              </a:path>
            </a:pathLst>
          </a:cu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: nach oben gekrümmt 21">
            <a:extLst>
              <a:ext uri="{FF2B5EF4-FFF2-40B4-BE49-F238E27FC236}">
                <a16:creationId xmlns:a16="http://schemas.microsoft.com/office/drawing/2014/main" id="{AFC7F2E9-CC4F-51BB-C729-9776E29B09CA}"/>
              </a:ext>
            </a:extLst>
          </p:cNvPr>
          <p:cNvSpPr/>
          <p:nvPr/>
        </p:nvSpPr>
        <p:spPr>
          <a:xfrm rot="2347992" flipH="1">
            <a:off x="7013745" y="2743357"/>
            <a:ext cx="1160503" cy="731520"/>
          </a:xfrm>
          <a:prstGeom prst="curvedUpArrow">
            <a:avLst/>
          </a:prstGeom>
          <a:pattFill prst="wdDnDiag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1" name="Pfeil: nach oben gekrümmt 20">
            <a:extLst>
              <a:ext uri="{FF2B5EF4-FFF2-40B4-BE49-F238E27FC236}">
                <a16:creationId xmlns:a16="http://schemas.microsoft.com/office/drawing/2014/main" id="{6F618039-F104-EA31-B5EA-881135579BB6}"/>
              </a:ext>
            </a:extLst>
          </p:cNvPr>
          <p:cNvSpPr/>
          <p:nvPr/>
        </p:nvSpPr>
        <p:spPr>
          <a:xfrm rot="17706174">
            <a:off x="9823956" y="2381458"/>
            <a:ext cx="1216152" cy="731520"/>
          </a:xfrm>
          <a:prstGeom prst="curvedUpArrow">
            <a:avLst/>
          </a:prstGeom>
          <a:pattFill prst="dkHorz">
            <a:fgClr>
              <a:srgbClr val="63973F"/>
            </a:fgClr>
            <a:bgClr>
              <a:schemeClr val="bg1"/>
            </a:bgClr>
          </a:patt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7A38664-36F0-1818-C37D-294AD1001DE7}"/>
              </a:ext>
            </a:extLst>
          </p:cNvPr>
          <p:cNvGrpSpPr/>
          <p:nvPr/>
        </p:nvGrpSpPr>
        <p:grpSpPr>
          <a:xfrm>
            <a:off x="7786149" y="2821420"/>
            <a:ext cx="3767858" cy="2399836"/>
            <a:chOff x="7786149" y="2821420"/>
            <a:chExt cx="3767858" cy="239983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81F74239-56B3-7C51-24E1-34532E654A3D}"/>
                </a:ext>
              </a:extLst>
            </p:cNvPr>
            <p:cNvSpPr/>
            <p:nvPr/>
          </p:nvSpPr>
          <p:spPr>
            <a:xfrm>
              <a:off x="7786149" y="3372876"/>
              <a:ext cx="581025" cy="276999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/>
                <a:t>VCI</a:t>
              </a: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A40FBB78-0157-8014-9B49-3FC90DCA6555}"/>
                </a:ext>
              </a:extLst>
            </p:cNvPr>
            <p:cNvSpPr/>
            <p:nvPr/>
          </p:nvSpPr>
          <p:spPr>
            <a:xfrm>
              <a:off x="8191470" y="2821420"/>
              <a:ext cx="3362537" cy="2186333"/>
            </a:xfrm>
            <a:custGeom>
              <a:avLst/>
              <a:gdLst>
                <a:gd name="connsiteX0" fmla="*/ 3067 w 3356049"/>
                <a:gd name="connsiteY0" fmla="*/ 836180 h 2186333"/>
                <a:gd name="connsiteX1" fmla="*/ 79267 w 3356049"/>
                <a:gd name="connsiteY1" fmla="*/ 455180 h 2186333"/>
                <a:gd name="connsiteX2" fmla="*/ 374542 w 3356049"/>
                <a:gd name="connsiteY2" fmla="*/ 102755 h 2186333"/>
                <a:gd name="connsiteX3" fmla="*/ 1041292 w 3356049"/>
                <a:gd name="connsiteY3" fmla="*/ 26555 h 2186333"/>
                <a:gd name="connsiteX4" fmla="*/ 1574692 w 3356049"/>
                <a:gd name="connsiteY4" fmla="*/ 502805 h 2186333"/>
                <a:gd name="connsiteX5" fmla="*/ 1889017 w 3356049"/>
                <a:gd name="connsiteY5" fmla="*/ 1341005 h 2186333"/>
                <a:gd name="connsiteX6" fmla="*/ 2165242 w 3356049"/>
                <a:gd name="connsiteY6" fmla="*/ 1941080 h 2186333"/>
                <a:gd name="connsiteX7" fmla="*/ 2955817 w 3356049"/>
                <a:gd name="connsiteY7" fmla="*/ 1683905 h 2186333"/>
                <a:gd name="connsiteX8" fmla="*/ 3193942 w 3356049"/>
                <a:gd name="connsiteY8" fmla="*/ 1321955 h 2186333"/>
                <a:gd name="connsiteX9" fmla="*/ 3327292 w 3356049"/>
                <a:gd name="connsiteY9" fmla="*/ 1598180 h 2186333"/>
                <a:gd name="connsiteX10" fmla="*/ 2622442 w 3356049"/>
                <a:gd name="connsiteY10" fmla="*/ 2103005 h 2186333"/>
                <a:gd name="connsiteX11" fmla="*/ 2098567 w 3356049"/>
                <a:gd name="connsiteY11" fmla="*/ 2131580 h 2186333"/>
                <a:gd name="connsiteX12" fmla="*/ 1755667 w 3356049"/>
                <a:gd name="connsiteY12" fmla="*/ 1560080 h 2186333"/>
                <a:gd name="connsiteX13" fmla="*/ 1574692 w 3356049"/>
                <a:gd name="connsiteY13" fmla="*/ 988580 h 2186333"/>
                <a:gd name="connsiteX14" fmla="*/ 1365142 w 3356049"/>
                <a:gd name="connsiteY14" fmla="*/ 483755 h 2186333"/>
                <a:gd name="connsiteX15" fmla="*/ 707917 w 3356049"/>
                <a:gd name="connsiteY15" fmla="*/ 150380 h 2186333"/>
                <a:gd name="connsiteX16" fmla="*/ 155467 w 3356049"/>
                <a:gd name="connsiteY16" fmla="*/ 293255 h 2186333"/>
                <a:gd name="connsiteX17" fmla="*/ 3067 w 3356049"/>
                <a:gd name="connsiteY17" fmla="*/ 836180 h 21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6049" h="2186333">
                  <a:moveTo>
                    <a:pt x="3067" y="836180"/>
                  </a:moveTo>
                  <a:cubicBezTo>
                    <a:pt x="-9633" y="863167"/>
                    <a:pt x="17355" y="577417"/>
                    <a:pt x="79267" y="455180"/>
                  </a:cubicBezTo>
                  <a:cubicBezTo>
                    <a:pt x="141180" y="332942"/>
                    <a:pt x="214204" y="174193"/>
                    <a:pt x="374542" y="102755"/>
                  </a:cubicBezTo>
                  <a:cubicBezTo>
                    <a:pt x="534880" y="31317"/>
                    <a:pt x="841267" y="-40120"/>
                    <a:pt x="1041292" y="26555"/>
                  </a:cubicBezTo>
                  <a:cubicBezTo>
                    <a:pt x="1241317" y="93230"/>
                    <a:pt x="1433405" y="283730"/>
                    <a:pt x="1574692" y="502805"/>
                  </a:cubicBezTo>
                  <a:cubicBezTo>
                    <a:pt x="1715980" y="721880"/>
                    <a:pt x="1790592" y="1101293"/>
                    <a:pt x="1889017" y="1341005"/>
                  </a:cubicBezTo>
                  <a:cubicBezTo>
                    <a:pt x="1987442" y="1580717"/>
                    <a:pt x="1987442" y="1883930"/>
                    <a:pt x="2165242" y="1941080"/>
                  </a:cubicBezTo>
                  <a:cubicBezTo>
                    <a:pt x="2343042" y="1998230"/>
                    <a:pt x="2784367" y="1787092"/>
                    <a:pt x="2955817" y="1683905"/>
                  </a:cubicBezTo>
                  <a:cubicBezTo>
                    <a:pt x="3127267" y="1580718"/>
                    <a:pt x="3132030" y="1336242"/>
                    <a:pt x="3193942" y="1321955"/>
                  </a:cubicBezTo>
                  <a:cubicBezTo>
                    <a:pt x="3255854" y="1307668"/>
                    <a:pt x="3422542" y="1468005"/>
                    <a:pt x="3327292" y="1598180"/>
                  </a:cubicBezTo>
                  <a:cubicBezTo>
                    <a:pt x="3232042" y="1728355"/>
                    <a:pt x="2827229" y="2014105"/>
                    <a:pt x="2622442" y="2103005"/>
                  </a:cubicBezTo>
                  <a:cubicBezTo>
                    <a:pt x="2417655" y="2191905"/>
                    <a:pt x="2243029" y="2222067"/>
                    <a:pt x="2098567" y="2131580"/>
                  </a:cubicBezTo>
                  <a:cubicBezTo>
                    <a:pt x="1954105" y="2041093"/>
                    <a:pt x="1842979" y="1750580"/>
                    <a:pt x="1755667" y="1560080"/>
                  </a:cubicBezTo>
                  <a:cubicBezTo>
                    <a:pt x="1668355" y="1369580"/>
                    <a:pt x="1639779" y="1167967"/>
                    <a:pt x="1574692" y="988580"/>
                  </a:cubicBezTo>
                  <a:cubicBezTo>
                    <a:pt x="1509605" y="809193"/>
                    <a:pt x="1509604" y="623455"/>
                    <a:pt x="1365142" y="483755"/>
                  </a:cubicBezTo>
                  <a:cubicBezTo>
                    <a:pt x="1220680" y="344055"/>
                    <a:pt x="909530" y="182130"/>
                    <a:pt x="707917" y="150380"/>
                  </a:cubicBezTo>
                  <a:cubicBezTo>
                    <a:pt x="506304" y="118630"/>
                    <a:pt x="266592" y="180543"/>
                    <a:pt x="155467" y="293255"/>
                  </a:cubicBezTo>
                  <a:cubicBezTo>
                    <a:pt x="44342" y="405967"/>
                    <a:pt x="15767" y="809193"/>
                    <a:pt x="3067" y="836180"/>
                  </a:cubicBez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3F951E9-5599-9190-37CE-B7FB8EF640A7}"/>
                </a:ext>
              </a:extLst>
            </p:cNvPr>
            <p:cNvSpPr/>
            <p:nvPr/>
          </p:nvSpPr>
          <p:spPr>
            <a:xfrm>
              <a:off x="8115300" y="3505200"/>
              <a:ext cx="2137838" cy="1716056"/>
            </a:xfrm>
            <a:custGeom>
              <a:avLst/>
              <a:gdLst>
                <a:gd name="connsiteX0" fmla="*/ 0 w 2137838"/>
                <a:gd name="connsiteY0" fmla="*/ 152400 h 1716056"/>
                <a:gd name="connsiteX1" fmla="*/ 152400 w 2137838"/>
                <a:gd name="connsiteY1" fmla="*/ 200025 h 1716056"/>
                <a:gd name="connsiteX2" fmla="*/ 295275 w 2137838"/>
                <a:gd name="connsiteY2" fmla="*/ 695325 h 1716056"/>
                <a:gd name="connsiteX3" fmla="*/ 619125 w 2137838"/>
                <a:gd name="connsiteY3" fmla="*/ 1438275 h 1716056"/>
                <a:gd name="connsiteX4" fmla="*/ 1133475 w 2137838"/>
                <a:gd name="connsiteY4" fmla="*/ 1704975 h 1716056"/>
                <a:gd name="connsiteX5" fmla="*/ 2009775 w 2137838"/>
                <a:gd name="connsiteY5" fmla="*/ 1638300 h 1716056"/>
                <a:gd name="connsiteX6" fmla="*/ 2133600 w 2137838"/>
                <a:gd name="connsiteY6" fmla="*/ 1390650 h 1716056"/>
                <a:gd name="connsiteX7" fmla="*/ 2019300 w 2137838"/>
                <a:gd name="connsiteY7" fmla="*/ 1295400 h 1716056"/>
                <a:gd name="connsiteX8" fmla="*/ 1790700 w 2137838"/>
                <a:gd name="connsiteY8" fmla="*/ 1514475 h 1716056"/>
                <a:gd name="connsiteX9" fmla="*/ 1057275 w 2137838"/>
                <a:gd name="connsiteY9" fmla="*/ 1581150 h 1716056"/>
                <a:gd name="connsiteX10" fmla="*/ 581025 w 2137838"/>
                <a:gd name="connsiteY10" fmla="*/ 1066800 h 1716056"/>
                <a:gd name="connsiteX11" fmla="*/ 361950 w 2137838"/>
                <a:gd name="connsiteY11" fmla="*/ 333375 h 1716056"/>
                <a:gd name="connsiteX12" fmla="*/ 209550 w 2137838"/>
                <a:gd name="connsiteY12" fmla="*/ 0 h 1716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7838" h="1716056">
                  <a:moveTo>
                    <a:pt x="0" y="152400"/>
                  </a:moveTo>
                  <a:cubicBezTo>
                    <a:pt x="51594" y="130969"/>
                    <a:pt x="103188" y="109538"/>
                    <a:pt x="152400" y="200025"/>
                  </a:cubicBezTo>
                  <a:cubicBezTo>
                    <a:pt x="201612" y="290512"/>
                    <a:pt x="217488" y="488950"/>
                    <a:pt x="295275" y="695325"/>
                  </a:cubicBezTo>
                  <a:cubicBezTo>
                    <a:pt x="373063" y="901700"/>
                    <a:pt x="479425" y="1270000"/>
                    <a:pt x="619125" y="1438275"/>
                  </a:cubicBezTo>
                  <a:cubicBezTo>
                    <a:pt x="758825" y="1606550"/>
                    <a:pt x="901700" y="1671638"/>
                    <a:pt x="1133475" y="1704975"/>
                  </a:cubicBezTo>
                  <a:cubicBezTo>
                    <a:pt x="1365250" y="1738312"/>
                    <a:pt x="1843088" y="1690688"/>
                    <a:pt x="2009775" y="1638300"/>
                  </a:cubicBezTo>
                  <a:cubicBezTo>
                    <a:pt x="2176463" y="1585913"/>
                    <a:pt x="2132013" y="1447800"/>
                    <a:pt x="2133600" y="1390650"/>
                  </a:cubicBezTo>
                  <a:cubicBezTo>
                    <a:pt x="2135188" y="1333500"/>
                    <a:pt x="2076450" y="1274763"/>
                    <a:pt x="2019300" y="1295400"/>
                  </a:cubicBezTo>
                  <a:cubicBezTo>
                    <a:pt x="1962150" y="1316037"/>
                    <a:pt x="1951037" y="1466850"/>
                    <a:pt x="1790700" y="1514475"/>
                  </a:cubicBezTo>
                  <a:cubicBezTo>
                    <a:pt x="1630363" y="1562100"/>
                    <a:pt x="1258887" y="1655762"/>
                    <a:pt x="1057275" y="1581150"/>
                  </a:cubicBezTo>
                  <a:cubicBezTo>
                    <a:pt x="855663" y="1506538"/>
                    <a:pt x="696912" y="1274762"/>
                    <a:pt x="581025" y="1066800"/>
                  </a:cubicBezTo>
                  <a:cubicBezTo>
                    <a:pt x="465138" y="858838"/>
                    <a:pt x="423862" y="511175"/>
                    <a:pt x="361950" y="333375"/>
                  </a:cubicBezTo>
                  <a:cubicBezTo>
                    <a:pt x="300038" y="155575"/>
                    <a:pt x="254794" y="77787"/>
                    <a:pt x="209550" y="0"/>
                  </a:cubicBezTo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E11CF933-E4C1-038E-BFD3-FDC79F4DAFB8}"/>
              </a:ext>
            </a:extLst>
          </p:cNvPr>
          <p:cNvSpPr/>
          <p:nvPr/>
        </p:nvSpPr>
        <p:spPr>
          <a:xfrm>
            <a:off x="7912788" y="2369081"/>
            <a:ext cx="3362537" cy="2580008"/>
          </a:xfrm>
          <a:custGeom>
            <a:avLst/>
            <a:gdLst>
              <a:gd name="connsiteX0" fmla="*/ 2711 w 3362537"/>
              <a:gd name="connsiteY0" fmla="*/ 287062 h 2580008"/>
              <a:gd name="connsiteX1" fmla="*/ 231311 w 3362537"/>
              <a:gd name="connsiteY1" fmla="*/ 1312 h 2580008"/>
              <a:gd name="connsiteX2" fmla="*/ 631361 w 3362537"/>
              <a:gd name="connsiteY2" fmla="*/ 182287 h 2580008"/>
              <a:gd name="connsiteX3" fmla="*/ 1402886 w 3362537"/>
              <a:gd name="connsiteY3" fmla="*/ 220387 h 2580008"/>
              <a:gd name="connsiteX4" fmla="*/ 2050586 w 3362537"/>
              <a:gd name="connsiteY4" fmla="*/ 877612 h 2580008"/>
              <a:gd name="connsiteX5" fmla="*/ 2488736 w 3362537"/>
              <a:gd name="connsiteY5" fmla="*/ 1820587 h 2580008"/>
              <a:gd name="connsiteX6" fmla="*/ 2964986 w 3362537"/>
              <a:gd name="connsiteY6" fmla="*/ 1868212 h 2580008"/>
              <a:gd name="connsiteX7" fmla="*/ 3269786 w 3362537"/>
              <a:gd name="connsiteY7" fmla="*/ 1391962 h 2580008"/>
              <a:gd name="connsiteX8" fmla="*/ 3336461 w 3362537"/>
              <a:gd name="connsiteY8" fmla="*/ 1563412 h 2580008"/>
              <a:gd name="connsiteX9" fmla="*/ 2879261 w 3362537"/>
              <a:gd name="connsiteY9" fmla="*/ 2039662 h 2580008"/>
              <a:gd name="connsiteX10" fmla="*/ 2383961 w 3362537"/>
              <a:gd name="connsiteY10" fmla="*/ 1963462 h 2580008"/>
              <a:gd name="connsiteX11" fmla="*/ 2098211 w 3362537"/>
              <a:gd name="connsiteY11" fmla="*/ 1258612 h 2580008"/>
              <a:gd name="connsiteX12" fmla="*/ 1621961 w 3362537"/>
              <a:gd name="connsiteY12" fmla="*/ 477562 h 2580008"/>
              <a:gd name="connsiteX13" fmla="*/ 898061 w 3362537"/>
              <a:gd name="connsiteY13" fmla="*/ 287062 h 2580008"/>
              <a:gd name="connsiteX14" fmla="*/ 593261 w 3362537"/>
              <a:gd name="connsiteY14" fmla="*/ 353737 h 2580008"/>
              <a:gd name="connsiteX15" fmla="*/ 802811 w 3362537"/>
              <a:gd name="connsiteY15" fmla="*/ 1715812 h 2580008"/>
              <a:gd name="connsiteX16" fmla="*/ 1183811 w 3362537"/>
              <a:gd name="connsiteY16" fmla="*/ 2239687 h 2580008"/>
              <a:gd name="connsiteX17" fmla="*/ 1679111 w 3362537"/>
              <a:gd name="connsiteY17" fmla="*/ 2430187 h 2580008"/>
              <a:gd name="connsiteX18" fmla="*/ 2031536 w 3362537"/>
              <a:gd name="connsiteY18" fmla="*/ 2125387 h 2580008"/>
              <a:gd name="connsiteX19" fmla="*/ 2193461 w 3362537"/>
              <a:gd name="connsiteY19" fmla="*/ 2258737 h 2580008"/>
              <a:gd name="connsiteX20" fmla="*/ 1698161 w 3362537"/>
              <a:gd name="connsiteY20" fmla="*/ 2573062 h 2580008"/>
              <a:gd name="connsiteX21" fmla="*/ 1136186 w 3362537"/>
              <a:gd name="connsiteY21" fmla="*/ 2430187 h 2580008"/>
              <a:gd name="connsiteX22" fmla="*/ 774236 w 3362537"/>
              <a:gd name="connsiteY22" fmla="*/ 1915837 h 2580008"/>
              <a:gd name="connsiteX23" fmla="*/ 564686 w 3362537"/>
              <a:gd name="connsiteY23" fmla="*/ 1239562 h 2580008"/>
              <a:gd name="connsiteX24" fmla="*/ 517061 w 3362537"/>
              <a:gd name="connsiteY24" fmla="*/ 601387 h 2580008"/>
              <a:gd name="connsiteX25" fmla="*/ 431336 w 3362537"/>
              <a:gd name="connsiteY25" fmla="*/ 725212 h 2580008"/>
              <a:gd name="connsiteX26" fmla="*/ 126536 w 3362537"/>
              <a:gd name="connsiteY26" fmla="*/ 601387 h 2580008"/>
              <a:gd name="connsiteX27" fmla="*/ 2711 w 3362537"/>
              <a:gd name="connsiteY27" fmla="*/ 287062 h 258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362537" h="2580008">
                <a:moveTo>
                  <a:pt x="2711" y="287062"/>
                </a:moveTo>
                <a:cubicBezTo>
                  <a:pt x="20173" y="187050"/>
                  <a:pt x="126536" y="18774"/>
                  <a:pt x="231311" y="1312"/>
                </a:cubicBezTo>
                <a:cubicBezTo>
                  <a:pt x="336086" y="-16150"/>
                  <a:pt x="436099" y="145774"/>
                  <a:pt x="631361" y="182287"/>
                </a:cubicBezTo>
                <a:cubicBezTo>
                  <a:pt x="826624" y="218799"/>
                  <a:pt x="1166349" y="104500"/>
                  <a:pt x="1402886" y="220387"/>
                </a:cubicBezTo>
                <a:cubicBezTo>
                  <a:pt x="1639423" y="336274"/>
                  <a:pt x="1869611" y="610912"/>
                  <a:pt x="2050586" y="877612"/>
                </a:cubicBezTo>
                <a:cubicBezTo>
                  <a:pt x="2231561" y="1144312"/>
                  <a:pt x="2336336" y="1655487"/>
                  <a:pt x="2488736" y="1820587"/>
                </a:cubicBezTo>
                <a:cubicBezTo>
                  <a:pt x="2641136" y="1985687"/>
                  <a:pt x="2834811" y="1939650"/>
                  <a:pt x="2964986" y="1868212"/>
                </a:cubicBezTo>
                <a:cubicBezTo>
                  <a:pt x="3095161" y="1796775"/>
                  <a:pt x="3207874" y="1442762"/>
                  <a:pt x="3269786" y="1391962"/>
                </a:cubicBezTo>
                <a:cubicBezTo>
                  <a:pt x="3331699" y="1341162"/>
                  <a:pt x="3401548" y="1455462"/>
                  <a:pt x="3336461" y="1563412"/>
                </a:cubicBezTo>
                <a:cubicBezTo>
                  <a:pt x="3271374" y="1671362"/>
                  <a:pt x="3038011" y="1972987"/>
                  <a:pt x="2879261" y="2039662"/>
                </a:cubicBezTo>
                <a:cubicBezTo>
                  <a:pt x="2720511" y="2106337"/>
                  <a:pt x="2514136" y="2093637"/>
                  <a:pt x="2383961" y="1963462"/>
                </a:cubicBezTo>
                <a:cubicBezTo>
                  <a:pt x="2253786" y="1833287"/>
                  <a:pt x="2225211" y="1506262"/>
                  <a:pt x="2098211" y="1258612"/>
                </a:cubicBezTo>
                <a:cubicBezTo>
                  <a:pt x="1971211" y="1010962"/>
                  <a:pt x="1821986" y="639487"/>
                  <a:pt x="1621961" y="477562"/>
                </a:cubicBezTo>
                <a:cubicBezTo>
                  <a:pt x="1421936" y="315637"/>
                  <a:pt x="1069511" y="307700"/>
                  <a:pt x="898061" y="287062"/>
                </a:cubicBezTo>
                <a:cubicBezTo>
                  <a:pt x="726611" y="266424"/>
                  <a:pt x="609136" y="115612"/>
                  <a:pt x="593261" y="353737"/>
                </a:cubicBezTo>
                <a:cubicBezTo>
                  <a:pt x="577386" y="591862"/>
                  <a:pt x="704386" y="1401487"/>
                  <a:pt x="802811" y="1715812"/>
                </a:cubicBezTo>
                <a:cubicBezTo>
                  <a:pt x="901236" y="2030137"/>
                  <a:pt x="1037761" y="2120625"/>
                  <a:pt x="1183811" y="2239687"/>
                </a:cubicBezTo>
                <a:cubicBezTo>
                  <a:pt x="1329861" y="2358749"/>
                  <a:pt x="1537824" y="2449237"/>
                  <a:pt x="1679111" y="2430187"/>
                </a:cubicBezTo>
                <a:cubicBezTo>
                  <a:pt x="1820398" y="2411137"/>
                  <a:pt x="1945811" y="2153962"/>
                  <a:pt x="2031536" y="2125387"/>
                </a:cubicBezTo>
                <a:cubicBezTo>
                  <a:pt x="2117261" y="2096812"/>
                  <a:pt x="2249023" y="2184125"/>
                  <a:pt x="2193461" y="2258737"/>
                </a:cubicBezTo>
                <a:cubicBezTo>
                  <a:pt x="2137899" y="2333349"/>
                  <a:pt x="1874373" y="2544487"/>
                  <a:pt x="1698161" y="2573062"/>
                </a:cubicBezTo>
                <a:cubicBezTo>
                  <a:pt x="1521949" y="2601637"/>
                  <a:pt x="1290173" y="2539724"/>
                  <a:pt x="1136186" y="2430187"/>
                </a:cubicBezTo>
                <a:cubicBezTo>
                  <a:pt x="982199" y="2320650"/>
                  <a:pt x="869486" y="2114274"/>
                  <a:pt x="774236" y="1915837"/>
                </a:cubicBezTo>
                <a:cubicBezTo>
                  <a:pt x="678986" y="1717400"/>
                  <a:pt x="607549" y="1458637"/>
                  <a:pt x="564686" y="1239562"/>
                </a:cubicBezTo>
                <a:cubicBezTo>
                  <a:pt x="521824" y="1020487"/>
                  <a:pt x="539286" y="687112"/>
                  <a:pt x="517061" y="601387"/>
                </a:cubicBezTo>
                <a:cubicBezTo>
                  <a:pt x="494836" y="515662"/>
                  <a:pt x="496423" y="725212"/>
                  <a:pt x="431336" y="725212"/>
                </a:cubicBezTo>
                <a:cubicBezTo>
                  <a:pt x="366249" y="725212"/>
                  <a:pt x="197974" y="669650"/>
                  <a:pt x="126536" y="601387"/>
                </a:cubicBezTo>
                <a:cubicBezTo>
                  <a:pt x="55099" y="533125"/>
                  <a:pt x="-14751" y="387074"/>
                  <a:pt x="2711" y="28706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Pfeil: nach oben gekrümmt 22">
            <a:extLst>
              <a:ext uri="{FF2B5EF4-FFF2-40B4-BE49-F238E27FC236}">
                <a16:creationId xmlns:a16="http://schemas.microsoft.com/office/drawing/2014/main" id="{6A303AB8-F727-C522-5F1C-429BA7E71590}"/>
              </a:ext>
            </a:extLst>
          </p:cNvPr>
          <p:cNvSpPr/>
          <p:nvPr/>
        </p:nvSpPr>
        <p:spPr>
          <a:xfrm rot="3824849" flipV="1">
            <a:off x="9680476" y="3624349"/>
            <a:ext cx="1383051" cy="574789"/>
          </a:xfrm>
          <a:prstGeom prst="curvedUpArrow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C38EB9A-1712-2698-9A48-2B252F45AB1D}"/>
              </a:ext>
            </a:extLst>
          </p:cNvPr>
          <p:cNvSpPr txBox="1"/>
          <p:nvPr/>
        </p:nvSpPr>
        <p:spPr>
          <a:xfrm>
            <a:off x="6882537" y="1965388"/>
            <a:ext cx="1451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Stent </a:t>
            </a:r>
            <a:r>
              <a:rPr lang="de-DE" dirty="0" err="1">
                <a:solidFill>
                  <a:schemeClr val="tx1"/>
                </a:solidFill>
              </a:rPr>
              <a:t>force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0669926-4FB7-0D10-54D3-813D8F350940}"/>
              </a:ext>
            </a:extLst>
          </p:cNvPr>
          <p:cNvSpPr txBox="1"/>
          <p:nvPr/>
        </p:nvSpPr>
        <p:spPr>
          <a:xfrm>
            <a:off x="9559791" y="1793240"/>
            <a:ext cx="1451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Stent </a:t>
            </a:r>
            <a:r>
              <a:rPr lang="de-DE" dirty="0" err="1">
                <a:solidFill>
                  <a:schemeClr val="tx1"/>
                </a:solidFill>
              </a:rPr>
              <a:t>force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611AC23-475B-0360-9430-27BA7A5360C6}"/>
              </a:ext>
            </a:extLst>
          </p:cNvPr>
          <p:cNvSpPr txBox="1"/>
          <p:nvPr/>
        </p:nvSpPr>
        <p:spPr>
          <a:xfrm>
            <a:off x="10164929" y="4451206"/>
            <a:ext cx="1451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Venous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traction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0" grpId="0" animBg="1"/>
      <p:bldP spid="22" grpId="0" animBg="1"/>
      <p:bldP spid="21" grpId="0" animBg="1"/>
      <p:bldP spid="19" grpId="0" animBg="1"/>
      <p:bldP spid="23" grpId="0" animBg="1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455B6-0549-C469-0FC2-66046A35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234"/>
            <a:ext cx="11012055" cy="762813"/>
          </a:xfrm>
        </p:spPr>
        <p:txBody>
          <a:bodyPr/>
          <a:lstStyle/>
          <a:p>
            <a:r>
              <a:rPr lang="de-DE" dirty="0" err="1"/>
              <a:t>Causes</a:t>
            </a:r>
            <a:r>
              <a:rPr lang="de-DE" dirty="0"/>
              <a:t> of </a:t>
            </a:r>
            <a:r>
              <a:rPr lang="de-DE" dirty="0" err="1"/>
              <a:t>functional</a:t>
            </a:r>
            <a:r>
              <a:rPr lang="de-DE" dirty="0"/>
              <a:t> stent failure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167866-C895-BA89-C9C2-98E855BDD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8047"/>
            <a:ext cx="10515600" cy="5346699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Curtain effect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Rebound effect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Springboard effect 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Collapse of the stent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 penetration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Displacement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Dysfunction of an open iliac stent due to missing a coexisting left renal vein compression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Stent increasing other vascular compression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Stent producing a new vascular compression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Travelling stent produces new compression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Seesaw effect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Angulation of 2 overlapping stents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Posture dependent narrowing or collapse -  - 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4C7C1B5-9A87-833D-E875-7B7EED3ED84B}"/>
              </a:ext>
            </a:extLst>
          </p:cNvPr>
          <p:cNvSpPr txBox="1"/>
          <p:nvPr/>
        </p:nvSpPr>
        <p:spPr>
          <a:xfrm>
            <a:off x="838200" y="6151259"/>
            <a:ext cx="107027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>
                <a:solidFill>
                  <a:srgbClr val="FF0000"/>
                </a:solidFill>
              </a:rPr>
              <a:t>+ </a:t>
            </a:r>
            <a:r>
              <a:rPr lang="en-US" sz="3000" b="1" dirty="0">
                <a:solidFill>
                  <a:srgbClr val="FF0000"/>
                </a:solidFill>
              </a:rPr>
              <a:t>Overlooking or neglecting concomitant vascular compressions</a:t>
            </a:r>
          </a:p>
        </p:txBody>
      </p:sp>
    </p:spTree>
    <p:extLst>
      <p:ext uri="{BB962C8B-B14F-4D97-AF65-F5344CB8AC3E}">
        <p14:creationId xmlns:p14="http://schemas.microsoft.com/office/powerpoint/2010/main" val="1241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rtain effect">
            <a:hlinkClick r:id="" action="ppaction://media"/>
            <a:extLst>
              <a:ext uri="{FF2B5EF4-FFF2-40B4-BE49-F238E27FC236}">
                <a16:creationId xmlns:a16="http://schemas.microsoft.com/office/drawing/2014/main" id="{1D6B00BC-02B3-172A-475A-52D746DA30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036" t="10926" r="18984" b="9074"/>
          <a:stretch/>
        </p:blipFill>
        <p:spPr>
          <a:xfrm>
            <a:off x="1543049" y="123329"/>
            <a:ext cx="9105901" cy="661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4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1FE7FD-446F-0D6A-A276-BCB84BCEA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57003"/>
            <a:ext cx="10515600" cy="113587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PixelFlux measurements clearly show that the stent is not functioning properly despite opening of the primary left renal vein compression. Blood flow in the left kidney is only 23% of right blood flow, resulting in severe renal pelvic congestion.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B755E0-99C6-DEA5-2C8A-ECB557E28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037" y="536680"/>
            <a:ext cx="8468907" cy="48203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E34032-FFDE-88AA-58DA-B8007EC46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Renmal</a:t>
            </a:r>
            <a:r>
              <a:rPr lang="de-DE" dirty="0"/>
              <a:t> </a:t>
            </a:r>
            <a:r>
              <a:rPr lang="de-DE" dirty="0" err="1"/>
              <a:t>parenchymal</a:t>
            </a:r>
            <a:r>
              <a:rPr lang="de-DE" dirty="0"/>
              <a:t> </a:t>
            </a:r>
            <a:r>
              <a:rPr lang="de-DE" dirty="0" err="1"/>
              <a:t>perfusion</a:t>
            </a:r>
            <a:r>
              <a:rPr lang="de-DE" dirty="0"/>
              <a:t> with the PixelFlux </a:t>
            </a:r>
            <a:r>
              <a:rPr lang="de-DE" dirty="0" err="1"/>
              <a:t>technique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2807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edizinische Bildgebung, pränataler Ultraschall, Radiologie, Text enthält.&#10;&#10;Automatisch generierte Beschreibung">
            <a:extLst>
              <a:ext uri="{FF2B5EF4-FFF2-40B4-BE49-F238E27FC236}">
                <a16:creationId xmlns:a16="http://schemas.microsoft.com/office/drawing/2014/main" id="{F9FB471F-AF4A-74B3-486C-919102BE2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128"/>
            <a:ext cx="3728257" cy="2706909"/>
          </a:xfrm>
          <a:prstGeom prst="rect">
            <a:avLst/>
          </a:prstGeom>
        </p:spPr>
      </p:pic>
      <p:pic>
        <p:nvPicPr>
          <p:cNvPr id="7" name="Grafik 6" descr="Ein Bild, das Screenshot, Text enthält.&#10;&#10;Automatisch generierte Beschreibung">
            <a:extLst>
              <a:ext uri="{FF2B5EF4-FFF2-40B4-BE49-F238E27FC236}">
                <a16:creationId xmlns:a16="http://schemas.microsoft.com/office/drawing/2014/main" id="{175DB36C-1272-24EF-61C8-D0826449D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57" y="591128"/>
            <a:ext cx="4358293" cy="2706909"/>
          </a:xfrm>
          <a:prstGeom prst="rect">
            <a:avLst/>
          </a:prstGeom>
        </p:spPr>
      </p:pic>
      <p:pic>
        <p:nvPicPr>
          <p:cNvPr id="9" name="Grafik 8" descr="Ein Bild, das medizinische Bildgebung, pränataler Ultraschall, Radiologie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4995CBA4-C26B-71E5-2312-155BAE81D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" y="4151091"/>
            <a:ext cx="3867834" cy="2706909"/>
          </a:xfrm>
          <a:prstGeom prst="rect">
            <a:avLst/>
          </a:prstGeom>
        </p:spPr>
      </p:pic>
      <p:pic>
        <p:nvPicPr>
          <p:cNvPr id="11" name="Grafik 10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55D228DE-7BBA-CD86-8733-AB04DE856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100" y="4042816"/>
            <a:ext cx="4001799" cy="2815184"/>
          </a:xfrm>
          <a:prstGeom prst="rect">
            <a:avLst/>
          </a:prstGeom>
        </p:spPr>
      </p:pic>
      <p:pic>
        <p:nvPicPr>
          <p:cNvPr id="13" name="Grafik 12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83C906AD-314B-17CD-BA30-983EE618A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53" y="4056670"/>
            <a:ext cx="3972995" cy="28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53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medizinische Bildgebung, pränataler Ultraschall, Radiologie enthält.&#10;&#10;Automatisch generierte Beschreibung">
            <a:extLst>
              <a:ext uri="{FF2B5EF4-FFF2-40B4-BE49-F238E27FC236}">
                <a16:creationId xmlns:a16="http://schemas.microsoft.com/office/drawing/2014/main" id="{72F2007E-F7CA-6794-4477-A29344119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" y="304639"/>
            <a:ext cx="4286281" cy="3114698"/>
          </a:xfrm>
          <a:prstGeom prst="rect">
            <a:avLst/>
          </a:prstGeom>
        </p:spPr>
      </p:pic>
      <p:pic>
        <p:nvPicPr>
          <p:cNvPr id="7" name="Grafik 6" descr="Ein Bild, das Text, Screenshot, Multimedia-Software, Grafiksoftware enthält.&#10;&#10;Automatisch generierte Beschreibung">
            <a:extLst>
              <a:ext uri="{FF2B5EF4-FFF2-40B4-BE49-F238E27FC236}">
                <a16:creationId xmlns:a16="http://schemas.microsoft.com/office/drawing/2014/main" id="{575E12BE-2DA8-63F3-F105-18B452092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862" y="304639"/>
            <a:ext cx="4292821" cy="3124361"/>
          </a:xfrm>
          <a:prstGeom prst="rect">
            <a:avLst/>
          </a:prstGeom>
        </p:spPr>
      </p:pic>
      <p:pic>
        <p:nvPicPr>
          <p:cNvPr id="5" name="Grafik 4" descr="Ein Bild, das Text, Screenshot, Multimedia-Software, Grafiksoftware enthält.&#10;&#10;Automatisch generierte Beschreibung">
            <a:extLst>
              <a:ext uri="{FF2B5EF4-FFF2-40B4-BE49-F238E27FC236}">
                <a16:creationId xmlns:a16="http://schemas.microsoft.com/office/drawing/2014/main" id="{9BE1D102-A619-DF2A-E1F4-12A722D53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35" y="304639"/>
            <a:ext cx="4292821" cy="3124361"/>
          </a:xfrm>
          <a:prstGeom prst="rect">
            <a:avLst/>
          </a:prstGeom>
        </p:spPr>
      </p:pic>
      <p:pic>
        <p:nvPicPr>
          <p:cNvPr id="9" name="Grafik 8" descr="Ein Bild, das Text, medizinische Bildgebung, pränataler Ultraschall, Radiologie enthält.&#10;&#10;Automatisch generierte Beschreibung">
            <a:extLst>
              <a:ext uri="{FF2B5EF4-FFF2-40B4-BE49-F238E27FC236}">
                <a16:creationId xmlns:a16="http://schemas.microsoft.com/office/drawing/2014/main" id="{AF23BC9E-9C37-D68B-03B3-002B0D5FD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" y="3521344"/>
            <a:ext cx="4273181" cy="3124361"/>
          </a:xfrm>
          <a:prstGeom prst="rect">
            <a:avLst/>
          </a:prstGeom>
        </p:spPr>
      </p:pic>
      <p:pic>
        <p:nvPicPr>
          <p:cNvPr id="10" name="20581_20190829-123146_98">
            <a:hlinkClick r:id="" action="ppaction://media"/>
            <a:extLst>
              <a:ext uri="{FF2B5EF4-FFF2-40B4-BE49-F238E27FC236}">
                <a16:creationId xmlns:a16="http://schemas.microsoft.com/office/drawing/2014/main" id="{5C5A32A7-0D19-5BF1-2661-713D140533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9662"/>
          <a:stretch/>
        </p:blipFill>
        <p:spPr>
          <a:xfrm>
            <a:off x="4369104" y="3475171"/>
            <a:ext cx="4747705" cy="321670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850FBC1-0DDD-305E-C555-23EB834DF5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8" t="4393" r="-578" b="-1435"/>
          <a:stretch/>
        </p:blipFill>
        <p:spPr>
          <a:xfrm>
            <a:off x="7841179" y="3570425"/>
            <a:ext cx="4288824" cy="31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</Words>
  <Application>Microsoft Office PowerPoint</Application>
  <PresentationFormat>Breitbild</PresentationFormat>
  <Paragraphs>83</Paragraphs>
  <Slides>17</Slides>
  <Notes>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Office</vt:lpstr>
      <vt:lpstr>Venous stenting of abdominal compression syndromes (ACS)-  basically not a good idea</vt:lpstr>
      <vt:lpstr>53 Patients 05/2017 -12/2022 after stenting  with abdominal compression syndromes</vt:lpstr>
      <vt:lpstr>PowerPoint-Präsentation</vt:lpstr>
      <vt:lpstr>Why stents often fail</vt:lpstr>
      <vt:lpstr>Causes of functional stent failure</vt:lpstr>
      <vt:lpstr>PowerPoint-Präsentation</vt:lpstr>
      <vt:lpstr>Renmal parenchymal perfusion with the PixelFlux technique</vt:lpstr>
      <vt:lpstr>PowerPoint-Präsentation</vt:lpstr>
      <vt:lpstr>PowerPoint-Präsentation</vt:lpstr>
      <vt:lpstr>PowerPoint-Präsentation</vt:lpstr>
      <vt:lpstr>Poking stent</vt:lpstr>
      <vt:lpstr>PowerPoint-Präsentation</vt:lpstr>
      <vt:lpstr>PowerPoint-Präsentation</vt:lpstr>
      <vt:lpstr>using</vt:lpstr>
      <vt:lpstr>PowerPoint-Präsentation</vt:lpstr>
      <vt:lpstr>PowerPoint-Präsentation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Venous stenting of abdominal compression syndromes (ACS)- basically not a good idea.</dc:title>
  <dc:creator>Thomas Scholbach</dc:creator>
  <cp:lastModifiedBy>Thomas Scholbach</cp:lastModifiedBy>
  <cp:revision>29</cp:revision>
  <dcterms:created xsi:type="dcterms:W3CDTF">2023-09-05T20:00:32Z</dcterms:created>
  <dcterms:modified xsi:type="dcterms:W3CDTF">2023-09-25T13:52:53Z</dcterms:modified>
</cp:coreProperties>
</file>