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589" r:id="rId3"/>
    <p:sldId id="584" r:id="rId4"/>
    <p:sldId id="341" r:id="rId5"/>
    <p:sldId id="342" r:id="rId6"/>
    <p:sldId id="344" r:id="rId7"/>
    <p:sldId id="343" r:id="rId8"/>
    <p:sldId id="368" r:id="rId9"/>
    <p:sldId id="346" r:id="rId10"/>
    <p:sldId id="585" r:id="rId11"/>
    <p:sldId id="586" r:id="rId12"/>
    <p:sldId id="587" r:id="rId13"/>
    <p:sldId id="588" r:id="rId14"/>
    <p:sldId id="258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799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srv-001\turbomed\Dokumente\PatBrief\201705\Birkeneder%20Lisa\Kopie%20von%20PX%20Tabelle1%20websit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19801270328577E-2"/>
          <c:y val="0.18153086842405566"/>
          <c:w val="0.77871545840163481"/>
          <c:h val="0.727702270911788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Tabelle7!$B$1</c:f>
              <c:strCache>
                <c:ptCount val="1"/>
                <c:pt idx="0">
                  <c:v>distal Cortex 50%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Tabelle7!$A$2:$A$4</c:f>
              <c:strCache>
                <c:ptCount val="3"/>
                <c:pt idx="0">
                  <c:v>hip stretched - maximum lordosis</c:v>
                </c:pt>
                <c:pt idx="1">
                  <c:v>hip flexion 60° - medium lordosis</c:v>
                </c:pt>
                <c:pt idx="2">
                  <c:v>hip flexion 90° - minimum lordosis</c:v>
                </c:pt>
              </c:strCache>
            </c:strRef>
          </c:cat>
          <c:val>
            <c:numRef>
              <c:f>Tabelle7!$B$2:$B$4</c:f>
              <c:numCache>
                <c:formatCode>0.00</c:formatCode>
                <c:ptCount val="3"/>
                <c:pt idx="0">
                  <c:v>2.2499999999999999E-2</c:v>
                </c:pt>
                <c:pt idx="1">
                  <c:v>0.11249999999999999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9-467E-9A3F-F27AF92491A3}"/>
            </c:ext>
          </c:extLst>
        </c:ser>
        <c:ser>
          <c:idx val="1"/>
          <c:order val="1"/>
          <c:tx>
            <c:strRef>
              <c:f>Tabelle7!$C$1</c:f>
              <c:strCache>
                <c:ptCount val="1"/>
                <c:pt idx="0">
                  <c:v>entire Cortex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Tabelle7!$A$2:$A$4</c:f>
              <c:strCache>
                <c:ptCount val="3"/>
                <c:pt idx="0">
                  <c:v>hip stretched - maximum lordosis</c:v>
                </c:pt>
                <c:pt idx="1">
                  <c:v>hip flexion 60° - medium lordosis</c:v>
                </c:pt>
                <c:pt idx="2">
                  <c:v>hip flexion 90° - minimum lordosis</c:v>
                </c:pt>
              </c:strCache>
            </c:strRef>
          </c:cat>
          <c:val>
            <c:numRef>
              <c:f>Tabelle7!$C$2:$C$4</c:f>
              <c:numCache>
                <c:formatCode>0.00</c:formatCode>
                <c:ptCount val="3"/>
                <c:pt idx="0">
                  <c:v>0.11700000000000001</c:v>
                </c:pt>
                <c:pt idx="1">
                  <c:v>0.22749999999999998</c:v>
                </c:pt>
                <c:pt idx="2">
                  <c:v>0.46799999999999997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E9-467E-9A3F-F27AF9249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398912"/>
        <c:axId val="135400448"/>
      </c:barChart>
      <c:catAx>
        <c:axId val="135398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de-DE"/>
          </a:p>
        </c:txPr>
        <c:crossAx val="135400448"/>
        <c:crosses val="autoZero"/>
        <c:auto val="1"/>
        <c:lblAlgn val="ctr"/>
        <c:lblOffset val="100"/>
        <c:noMultiLvlLbl val="0"/>
      </c:catAx>
      <c:valAx>
        <c:axId val="1354004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13539891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/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40-48C1-866D-992A0986F7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40-48C1-866D-992A0986F7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40-48C1-866D-992A0986F7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40-48C1-866D-992A0986F7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240-48C1-866D-992A0986F75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240-48C1-866D-992A0986F75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240-48C1-866D-992A0986F7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Tabelle1!$A$1:$A$7</c:f>
              <c:strCache>
                <c:ptCount val="7"/>
                <c:pt idx="0">
                  <c:v>MTS +MALS</c:v>
                </c:pt>
                <c:pt idx="1">
                  <c:v>MTS + NCS</c:v>
                </c:pt>
                <c:pt idx="2">
                  <c:v>MTS+ MALS +SMAS</c:v>
                </c:pt>
                <c:pt idx="3">
                  <c:v>MTS + MALS</c:v>
                </c:pt>
                <c:pt idx="4">
                  <c:v>MTS + SMAS</c:v>
                </c:pt>
                <c:pt idx="5">
                  <c:v>NCS</c:v>
                </c:pt>
                <c:pt idx="6">
                  <c:v>MALS + SMAS </c:v>
                </c:pt>
              </c:strCache>
            </c:strRef>
          </c:cat>
          <c:val>
            <c:numRef>
              <c:f>Tabelle1!$B$1:$B$7</c:f>
              <c:numCache>
                <c:formatCode>General</c:formatCode>
                <c:ptCount val="7"/>
                <c:pt idx="0">
                  <c:v>36</c:v>
                </c:pt>
                <c:pt idx="1">
                  <c:v>27</c:v>
                </c:pt>
                <c:pt idx="2">
                  <c:v>27</c:v>
                </c:pt>
                <c:pt idx="3">
                  <c:v>25</c:v>
                </c:pt>
                <c:pt idx="4">
                  <c:v>10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240-48C1-866D-992A0986F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728029992958249"/>
          <c:y val="0.23885631374979679"/>
          <c:w val="0.27476788635744237"/>
          <c:h val="0.684483645444241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0070C0"/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00-4005-8E00-57ECD7BC383B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00-4005-8E00-57ECD7BC38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Tabelle2!$A$1:$A$2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Tabelle2!$B$1:$B$2</c:f>
              <c:numCache>
                <c:formatCode>General</c:formatCode>
                <c:ptCount val="2"/>
                <c:pt idx="0">
                  <c:v>114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00-4005-8E00-57ECD7BC3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17-4546-A82B-E7C960F6548D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17-4546-A82B-E7C960F6548D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17-4546-A82B-E7C960F654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Tabelle2!$B$22:$B$24</c:f>
              <c:strCache>
                <c:ptCount val="3"/>
                <c:pt idx="0">
                  <c:v>Germany</c:v>
                </c:pt>
                <c:pt idx="1">
                  <c:v>Europe</c:v>
                </c:pt>
                <c:pt idx="2">
                  <c:v>Overseas</c:v>
                </c:pt>
              </c:strCache>
            </c:strRef>
          </c:cat>
          <c:val>
            <c:numRef>
              <c:f>Tabelle2!$C$22:$C$24</c:f>
              <c:numCache>
                <c:formatCode>General</c:formatCode>
                <c:ptCount val="3"/>
                <c:pt idx="0">
                  <c:v>50</c:v>
                </c:pt>
                <c:pt idx="1">
                  <c:v>35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817-4546-A82B-E7C960F65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1AC13-4441-4DCD-AF58-5FA11A10968F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9E00F-D1D1-4E92-8BF4-DC29B35BE2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95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EB56-D69B-40E1-8DFD-2FEF50DBFCA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5731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EB56-D69B-40E1-8DFD-2FEF50DBFCA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68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EB56-D69B-40E1-8DFD-2FEF50DBFCA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484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EB56-D69B-40E1-8DFD-2FEF50DBFCA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823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Bi. Li. 29.05.2017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EB56-D69B-40E1-8DFD-2FEF50DBFCA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870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EB56-D69B-40E1-8DFD-2FEF50DBFCA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338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9E00F-D1D1-4E92-8BF4-DC29B35BE2E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98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D5611-9BBE-E730-61DB-131239E61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01710B-D6B7-6C08-0BD3-BC24B3891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88EED9-319D-5F31-5497-954F62929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6F7346-B808-300F-BCA9-22A916105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66A8D5-C7D8-7D60-3801-DCDE36A4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81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3BD71-0878-C934-A62A-898AD25DB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1B86948-DB7D-095E-5FF0-2629E2668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D65F90-8660-8037-659C-B114B849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82226B-C4E9-6C26-78EE-786BFC7A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8F7903-3AEA-F999-B60B-87B410D6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71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C2227E3-83F3-7297-43C6-0946353F8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0A57E63-B9E7-6C22-0AB8-CDFA3F067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A670F3-D591-6A4E-7DB7-CA22E30F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CA2F15-2132-4160-9339-6748DF7D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7FC019-C238-C31C-322E-49F22D31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1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2014A-E307-ADA0-B456-AE171740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B0CCA1-A646-CAF5-210F-D853E428A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71ECD4-1725-1FD5-31DC-BDBF0C1E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5E1A50-E3C6-6050-A189-BAA8429C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44D5A6-498C-D13A-A0F1-36A2DFA64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40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E1302F-60DE-B4F7-C9D7-75025D497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D3C2C2-F2B2-9570-A2B7-0E77DD0BD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760948-4AF9-E940-E20C-05F495CA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DEF5E6-2855-392A-3EED-2BCBAF43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3C2DCB-6698-DE43-CDBC-50DEF77D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42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85B75-3CC9-999A-EFD2-1B2C92D3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3BB81A-7DC8-C966-752F-286BA18DF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594107-3716-6017-A756-9AA7DA62C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9448F4-9C0F-136B-C21D-10EECC5CB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B32B24-7DD3-FC8C-B2C8-26797A83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DE15490-9C40-9834-AAD3-96A28845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07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154B0-8FB2-6389-5F02-0692D99A1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459158-5006-D27F-E247-FFC0E20CA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553B96B-E2D3-608D-B181-8504B1A80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5075DF-07BF-A624-B0C9-8D97146D6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7961BB3-378B-61E9-603D-0F274E443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919E44B-3065-55CB-BD7C-F382A514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DDC2A93-35D8-7773-6C4B-40F943CA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20BDBE-2C2A-BFC5-44B1-DBEB306EF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603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50444-8166-3299-6BAD-E7BCEBA50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CFCB20-33BF-D1C4-1BD1-50E552A2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1E84EA-A11A-95BA-EC92-C3993C2C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3D0402-E5F9-0705-54E7-E3F435B7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94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98EA8D1-E7B1-801C-A5C5-06A04A8C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73B8188-9F40-D104-B709-426BD1E9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786D37-939F-D8FC-7371-622C23B4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67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36D4D-E13B-1770-9446-4A0D47D2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6CF55B-CF94-04C7-EFFB-9AF590817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1BCCD0-4092-7E81-79D5-1C1B254CC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6303D1-BE5B-E42C-AF86-38424DD39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1F1214-C95B-2D52-B9C3-130F520B4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BF9D22-100B-F7AB-069A-40A0A161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41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B22E7B-6C6D-DA5D-62C1-CA212044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0D81DCB-3C82-2600-F7C3-1C16E35E1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3256BE-B054-E59B-2BEB-0FEA8CD78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1388A5-2980-6B88-8A25-8E3B586D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9BCC5F-5B23-5F12-DB9E-98E5BAB4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99B97A-E6AA-AF28-ABDB-0A871BBA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983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2634395-4DFF-30AE-6F71-97265951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46873F-83E6-AA4B-2ED5-F94000C2E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B1F9B3-C17B-41F2-31E9-CDA896FC1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25696-2D6B-40B7-A744-D70603981347}" type="datetimeFigureOut">
              <a:rPr lang="de-DE" smtClean="0"/>
              <a:t>23.09.2023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B6ACC9-89E0-A5E5-0E45-BB3D29C89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58F4E0-6661-2F2A-C1D5-B9592982A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DF40B-C54E-4125-8E36-9CAC8E4DBA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77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avi"/><Relationship Id="rId7" Type="http://schemas.openxmlformats.org/officeDocument/2006/relationships/image" Target="../media/image10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jpg"/><Relationship Id="rId4" Type="http://schemas.openxmlformats.org/officeDocument/2006/relationships/video" Target="../media/media3.avi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D26D8-7812-63DD-6E0C-737DC7761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996" y="2318774"/>
            <a:ext cx="9144000" cy="127045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2800" b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 lordogenetic </a:t>
            </a:r>
            <a:r>
              <a:rPr lang="de-DE" sz="2800" b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midline</a:t>
            </a:r>
            <a:r>
              <a:rPr lang="de-DE" sz="2800" b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sz="2800" b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syndrome</a:t>
            </a:r>
            <a:r>
              <a:rPr lang="de-DE" sz="2800" b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- </a:t>
            </a:r>
            <a:r>
              <a:rPr lang="de-DE" sz="2800" b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pathophysiology</a:t>
            </a:r>
            <a:r>
              <a:rPr lang="de-DE" sz="2800" b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de-DE" sz="2800" b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diagnosis</a:t>
            </a:r>
            <a:r>
              <a:rPr lang="de-DE" sz="2800" b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and </a:t>
            </a:r>
            <a:r>
              <a:rPr lang="de-DE" sz="2800" b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treatment</a:t>
            </a:r>
            <a:r>
              <a:rPr lang="de-DE" sz="2800" b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of abdominal </a:t>
            </a:r>
            <a:r>
              <a:rPr lang="de-DE" sz="2800" b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vascular</a:t>
            </a:r>
            <a:r>
              <a:rPr lang="de-DE" sz="2800" b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sz="2800" b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compression</a:t>
            </a:r>
            <a:r>
              <a:rPr lang="de-DE" sz="2800" b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sz="2800" b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syndromes</a:t>
            </a:r>
            <a:endParaRPr lang="de-DE" sz="28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6C73D0B-3EF3-5274-E812-000DD9BA0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996" y="4013200"/>
            <a:ext cx="9144000" cy="2844800"/>
          </a:xfrm>
        </p:spPr>
        <p:txBody>
          <a:bodyPr>
            <a:normAutofit lnSpcReduction="10000"/>
          </a:bodyPr>
          <a:lstStyle/>
          <a:p>
            <a:r>
              <a:rPr lang="de-DE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T. Scholbach</a:t>
            </a:r>
            <a:r>
              <a:rPr lang="de-DE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de-D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W. Sandmann</a:t>
            </a:r>
            <a:r>
              <a:rPr lang="de-DE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1, 2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de-D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1. Functional Ultrasound Practice, Leipzig, Germany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 Clinic Bel Etage, </a:t>
            </a:r>
            <a:r>
              <a:rPr lang="de-DE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Vascular</a:t>
            </a:r>
            <a:r>
              <a:rPr lang="de-D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Surgery</a:t>
            </a:r>
            <a:r>
              <a:rPr lang="de-D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Düsseldorf, Germany</a:t>
            </a:r>
          </a:p>
          <a:p>
            <a:endParaRPr lang="de-DE" dirty="0">
              <a:latin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</a:rPr>
              <a:t>Talk </a:t>
            </a:r>
            <a:r>
              <a:rPr lang="de-DE" dirty="0" err="1">
                <a:latin typeface="Calibri" panose="020F0502020204030204" pitchFamily="34" charset="0"/>
              </a:rPr>
              <a:t>presented</a:t>
            </a:r>
            <a:r>
              <a:rPr lang="de-DE" dirty="0">
                <a:latin typeface="Calibri" panose="020F0502020204030204" pitchFamily="34" charset="0"/>
              </a:rPr>
              <a:t> at the Annual Meeting of the German </a:t>
            </a:r>
            <a:r>
              <a:rPr lang="de-DE" dirty="0" err="1">
                <a:latin typeface="Calibri" panose="020F0502020204030204" pitchFamily="34" charset="0"/>
              </a:rPr>
              <a:t>Angiological</a:t>
            </a:r>
            <a:r>
              <a:rPr lang="de-DE" dirty="0">
                <a:latin typeface="Calibri" panose="020F0502020204030204" pitchFamily="34" charset="0"/>
              </a:rPr>
              <a:t> Society </a:t>
            </a:r>
          </a:p>
          <a:p>
            <a:r>
              <a:rPr lang="de-DE" dirty="0">
                <a:latin typeface="Calibri" panose="020F0502020204030204" pitchFamily="34" charset="0"/>
              </a:rPr>
              <a:t>21.09.-23.09.2023 in Leipzig, Germany</a:t>
            </a:r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5039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61860CD4-B45D-6DE7-ED15-7A1E4943CF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397721"/>
              </p:ext>
            </p:extLst>
          </p:nvPr>
        </p:nvGraphicFramePr>
        <p:xfrm>
          <a:off x="-385590" y="1388125"/>
          <a:ext cx="8802477" cy="525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EF3E8F9A-1CBD-B13A-7A19-487C72AC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7" y="216721"/>
            <a:ext cx="11133463" cy="1656146"/>
          </a:xfrm>
        </p:spPr>
        <p:txBody>
          <a:bodyPr>
            <a:normAutofit/>
          </a:bodyPr>
          <a:lstStyle/>
          <a:p>
            <a:r>
              <a:rPr lang="de-DE" sz="4400" dirty="0"/>
              <a:t>134 </a:t>
            </a:r>
            <a:r>
              <a:rPr lang="de-DE" sz="4400" dirty="0" err="1"/>
              <a:t>operated</a:t>
            </a:r>
            <a:r>
              <a:rPr lang="de-DE" sz="4400" dirty="0"/>
              <a:t> </a:t>
            </a:r>
            <a:r>
              <a:rPr lang="de-DE" sz="4400" dirty="0" err="1"/>
              <a:t>patients</a:t>
            </a:r>
            <a:r>
              <a:rPr lang="de-DE" sz="4400" dirty="0"/>
              <a:t> </a:t>
            </a:r>
            <a:r>
              <a:rPr lang="de-DE" sz="4400" dirty="0" err="1"/>
              <a:t>with</a:t>
            </a:r>
            <a:r>
              <a:rPr lang="de-DE" sz="4400" dirty="0"/>
              <a:t> abdominal </a:t>
            </a:r>
            <a:r>
              <a:rPr lang="de-DE" sz="4400" dirty="0" err="1"/>
              <a:t>compression</a:t>
            </a:r>
            <a:r>
              <a:rPr lang="de-DE" sz="4400" dirty="0"/>
              <a:t> </a:t>
            </a:r>
            <a:r>
              <a:rPr lang="de-DE" sz="4400" dirty="0" err="1"/>
              <a:t>syndromes</a:t>
            </a:r>
            <a:r>
              <a:rPr lang="de-DE" sz="4400" dirty="0"/>
              <a:t> 7/2019 - 08/ 2023</a:t>
            </a:r>
            <a:endParaRPr lang="de-DE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12FC6EAD-865E-97B4-ADE1-5E3993E579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250411"/>
              </p:ext>
            </p:extLst>
          </p:nvPr>
        </p:nvGraphicFramePr>
        <p:xfrm>
          <a:off x="7346414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5D88F227-3251-1CFE-4AF4-6261EDC3C9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9862408"/>
              </p:ext>
            </p:extLst>
          </p:nvPr>
        </p:nvGraphicFramePr>
        <p:xfrm>
          <a:off x="7346414" y="162223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21525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DAC02-518A-70EE-7818-1B2E7A82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099"/>
          </a:xfrm>
        </p:spPr>
        <p:txBody>
          <a:bodyPr/>
          <a:lstStyle/>
          <a:p>
            <a:pPr algn="ctr"/>
            <a:r>
              <a:rPr lang="de-DE" dirty="0"/>
              <a:t>PTFE </a:t>
            </a:r>
            <a:r>
              <a:rPr lang="de-DE" dirty="0" err="1"/>
              <a:t>wrapping</a:t>
            </a:r>
            <a:r>
              <a:rPr lang="de-DE" dirty="0"/>
              <a:t> and MALS </a:t>
            </a:r>
            <a:r>
              <a:rPr lang="de-DE" dirty="0" err="1"/>
              <a:t>resection</a:t>
            </a:r>
            <a:endParaRPr lang="de-DE" dirty="0"/>
          </a:p>
        </p:txBody>
      </p:sp>
      <p:pic>
        <p:nvPicPr>
          <p:cNvPr id="5" name="Inhaltsplatzhalter 4" descr="Ein Bild, das medizinisch, medizinische Ausrüstung, Gesundheitsversorgung, Im Haus enthält.&#10;&#10;Automatisch generierte Beschreibung">
            <a:extLst>
              <a:ext uri="{FF2B5EF4-FFF2-40B4-BE49-F238E27FC236}">
                <a16:creationId xmlns:a16="http://schemas.microsoft.com/office/drawing/2014/main" id="{1F09B888-35B9-36C3-7B1C-D8F1B19DE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109"/>
            <a:ext cx="3201787" cy="4269051"/>
          </a:xfrm>
        </p:spPr>
      </p:pic>
      <p:pic>
        <p:nvPicPr>
          <p:cNvPr id="7" name="Grafik 6" descr="Ein Bild, das rot, Blut, Im Haus, Essen enthält.&#10;&#10;Automatisch generierte Beschreibung">
            <a:extLst>
              <a:ext uri="{FF2B5EF4-FFF2-40B4-BE49-F238E27FC236}">
                <a16:creationId xmlns:a16="http://schemas.microsoft.com/office/drawing/2014/main" id="{40B4377D-E801-00FB-F58A-E98B95EC8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66" y="1475110"/>
            <a:ext cx="5692067" cy="426905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786E6EE-4D94-43E2-84FF-D981F04DA9A6}"/>
              </a:ext>
            </a:extLst>
          </p:cNvPr>
          <p:cNvSpPr txBox="1"/>
          <p:nvPr/>
        </p:nvSpPr>
        <p:spPr>
          <a:xfrm>
            <a:off x="407623" y="5846544"/>
            <a:ext cx="796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External PTFE –</a:t>
            </a:r>
            <a:r>
              <a:rPr lang="de-DE" dirty="0" err="1"/>
              <a:t>wrapping</a:t>
            </a:r>
            <a:endParaRPr lang="de-DE" dirty="0"/>
          </a:p>
          <a:p>
            <a:pPr algn="ctr"/>
            <a:r>
              <a:rPr lang="de-DE" dirty="0"/>
              <a:t>of the left renal </a:t>
            </a:r>
            <a:r>
              <a:rPr lang="de-DE" dirty="0" err="1"/>
              <a:t>vein</a:t>
            </a:r>
            <a:r>
              <a:rPr lang="de-DE" dirty="0"/>
              <a:t>                              and the left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iliac</a:t>
            </a:r>
            <a:r>
              <a:rPr lang="de-DE" dirty="0"/>
              <a:t> </a:t>
            </a:r>
            <a:r>
              <a:rPr lang="de-DE" dirty="0" err="1"/>
              <a:t>vein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EB74FF1-58AA-0942-B7D2-3D40D4F4EA42}"/>
              </a:ext>
            </a:extLst>
          </p:cNvPr>
          <p:cNvSpPr txBox="1"/>
          <p:nvPr/>
        </p:nvSpPr>
        <p:spPr>
          <a:xfrm>
            <a:off x="9992748" y="5985043"/>
            <a:ext cx="164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MALS </a:t>
            </a:r>
            <a:r>
              <a:rPr lang="de-DE" dirty="0" err="1"/>
              <a:t>resection</a:t>
            </a:r>
            <a:endParaRPr lang="de-DE" dirty="0"/>
          </a:p>
        </p:txBody>
      </p:sp>
      <p:pic>
        <p:nvPicPr>
          <p:cNvPr id="4" name="Grafik 3" descr="Ein Bild, das medizinisch, medizinische Ausrüstung, Gesundheitsversorgung, Fleisch enthält.&#10;&#10;Automatisch generierte Beschreibung">
            <a:extLst>
              <a:ext uri="{FF2B5EF4-FFF2-40B4-BE49-F238E27FC236}">
                <a16:creationId xmlns:a16="http://schemas.microsoft.com/office/drawing/2014/main" id="{E77220BB-2F75-009D-838C-24CBC03F2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0" t="17072" r="12729" b="25225"/>
          <a:stretch/>
        </p:blipFill>
        <p:spPr>
          <a:xfrm rot="5400000">
            <a:off x="8456343" y="2008976"/>
            <a:ext cx="4269050" cy="32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19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B13C3-38D7-6754-866D-3F93DCB24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Treatment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058761-2AA6-0E53-376F-5EE1FAE29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Successful</a:t>
            </a:r>
            <a:r>
              <a:rPr lang="de-DE" dirty="0"/>
              <a:t> </a:t>
            </a:r>
            <a:r>
              <a:rPr lang="de-DE" dirty="0" err="1"/>
              <a:t>decompression</a:t>
            </a:r>
            <a:r>
              <a:rPr lang="de-DE" dirty="0"/>
              <a:t> - n = 129</a:t>
            </a:r>
          </a:p>
          <a:p>
            <a:pPr lvl="1"/>
            <a:r>
              <a:rPr lang="de-DE" dirty="0" err="1"/>
              <a:t>Recurrent</a:t>
            </a:r>
            <a:r>
              <a:rPr lang="de-DE" dirty="0"/>
              <a:t> </a:t>
            </a:r>
            <a:r>
              <a:rPr lang="de-DE" dirty="0" err="1"/>
              <a:t>compression</a:t>
            </a:r>
            <a:r>
              <a:rPr lang="de-DE" dirty="0"/>
              <a:t>  - n =2</a:t>
            </a:r>
          </a:p>
          <a:p>
            <a:pPr lvl="1"/>
            <a:r>
              <a:rPr lang="de-DE" dirty="0"/>
              <a:t>Residual </a:t>
            </a:r>
            <a:r>
              <a:rPr lang="de-DE" dirty="0" err="1"/>
              <a:t>compression</a:t>
            </a:r>
            <a:r>
              <a:rPr lang="de-DE" dirty="0"/>
              <a:t>  - n =2</a:t>
            </a:r>
          </a:p>
          <a:p>
            <a:pPr lvl="1"/>
            <a:r>
              <a:rPr lang="de-DE" dirty="0" err="1"/>
              <a:t>Remaining</a:t>
            </a:r>
            <a:r>
              <a:rPr lang="de-DE" dirty="0"/>
              <a:t> </a:t>
            </a:r>
            <a:r>
              <a:rPr lang="de-DE" dirty="0" err="1"/>
              <a:t>compression</a:t>
            </a:r>
            <a:r>
              <a:rPr lang="de-DE" dirty="0"/>
              <a:t>  - n =1</a:t>
            </a:r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death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infection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thrombosis</a:t>
            </a:r>
            <a:endParaRPr lang="de-DE" dirty="0"/>
          </a:p>
          <a:p>
            <a:r>
              <a:rPr lang="de-DE" dirty="0"/>
              <a:t>3 </a:t>
            </a:r>
            <a:r>
              <a:rPr lang="de-DE" dirty="0" err="1"/>
              <a:t>reconstructions</a:t>
            </a:r>
            <a:r>
              <a:rPr lang="de-DE" dirty="0"/>
              <a:t> – </a:t>
            </a:r>
            <a:r>
              <a:rPr lang="de-DE" dirty="0" err="1"/>
              <a:t>extensions</a:t>
            </a:r>
            <a:endParaRPr lang="de-DE" dirty="0"/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removals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Wasserfall, Person, Kleidung, draußen enthält.&#10;&#10;Automatisch generierte Beschreibung">
            <a:extLst>
              <a:ext uri="{FF2B5EF4-FFF2-40B4-BE49-F238E27FC236}">
                <a16:creationId xmlns:a16="http://schemas.microsoft.com/office/drawing/2014/main" id="{5A73327B-60F4-42A1-FA1D-CC99A83C0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82" y="1690688"/>
            <a:ext cx="2905642" cy="4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0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8AC03-6934-DB87-1499-3CE93969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Long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of 196 adult and 58 </a:t>
            </a:r>
            <a:r>
              <a:rPr lang="de-DE" dirty="0" err="1"/>
              <a:t>pediatric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2005 - 2020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592D89-8CED-3A80-854D-AA7CFB2C3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effectLst/>
                <a:latin typeface="Arial" panose="020B0604020202020204" pitchFamily="34" charset="0"/>
              </a:rPr>
              <a:t>90.5% of SMAS-patients pain-free eating and weight gain within 6 months post SMA – TX</a:t>
            </a:r>
          </a:p>
          <a:p>
            <a:pPr>
              <a:lnSpc>
                <a:spcPct val="150000"/>
              </a:lnSpc>
            </a:pPr>
            <a:r>
              <a:rPr lang="en-US" dirty="0">
                <a:effectLst/>
                <a:latin typeface="Arial" panose="020B0604020202020204" pitchFamily="34" charset="0"/>
              </a:rPr>
              <a:t>98 % amenorrhea resolved in 2 years</a:t>
            </a:r>
          </a:p>
          <a:p>
            <a:pPr>
              <a:lnSpc>
                <a:spcPct val="150000"/>
              </a:lnSpc>
            </a:pPr>
            <a:r>
              <a:rPr lang="en-US" dirty="0">
                <a:effectLst/>
                <a:latin typeface="Arial" panose="020B0604020202020204" pitchFamily="34" charset="0"/>
              </a:rPr>
              <a:t>95 % adult MALS-patients significantly improved within 3 m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</a:rPr>
              <a:t>93 % (54/58) pediatric MALS patients - symptom free 62 m postop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572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059BF-8763-C692-F94B-69B13DEF8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/>
              <a:t>Important</a:t>
            </a:r>
            <a:r>
              <a:rPr lang="de-DE" u="sng" dirty="0"/>
              <a:t> </a:t>
            </a:r>
            <a:r>
              <a:rPr lang="de-DE" u="sng" dirty="0" err="1"/>
              <a:t>practical</a:t>
            </a:r>
            <a:r>
              <a:rPr lang="de-DE" u="sng" dirty="0"/>
              <a:t> </a:t>
            </a:r>
            <a:r>
              <a:rPr lang="de-DE" u="sng" dirty="0" err="1"/>
              <a:t>consequences</a:t>
            </a:r>
            <a:br>
              <a:rPr lang="de-DE" u="sng" dirty="0"/>
            </a:br>
            <a:endParaRPr lang="de-DE" dirty="0"/>
          </a:p>
        </p:txBody>
      </p:sp>
      <p:sp>
        <p:nvSpPr>
          <p:cNvPr id="4" name="Textfeld 54">
            <a:extLst>
              <a:ext uri="{FF2B5EF4-FFF2-40B4-BE49-F238E27FC236}">
                <a16:creationId xmlns:a16="http://schemas.microsoft.com/office/drawing/2014/main" id="{EC34C517-A5CA-4B1F-93C0-B411D012BC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7700" y="1495425"/>
            <a:ext cx="10515600" cy="438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de-DE" sz="2400" dirty="0"/>
              <a:t>Abdominal </a:t>
            </a:r>
            <a:r>
              <a:rPr lang="de-DE" sz="2400" dirty="0" err="1"/>
              <a:t>vascular</a:t>
            </a:r>
            <a:r>
              <a:rPr lang="de-DE" sz="2400" dirty="0"/>
              <a:t> </a:t>
            </a:r>
            <a:r>
              <a:rPr lang="de-DE" sz="2400" dirty="0" err="1"/>
              <a:t>compression</a:t>
            </a:r>
            <a:r>
              <a:rPr lang="de-DE" sz="2400" dirty="0"/>
              <a:t> </a:t>
            </a:r>
            <a:r>
              <a:rPr lang="de-DE" sz="2400" dirty="0" err="1"/>
              <a:t>syndromes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not separate </a:t>
            </a:r>
            <a:r>
              <a:rPr lang="de-DE" sz="2400" dirty="0" err="1"/>
              <a:t>diseases</a:t>
            </a:r>
            <a:r>
              <a:rPr lang="de-DE" sz="2400" dirty="0"/>
              <a:t> but </a:t>
            </a:r>
            <a:r>
              <a:rPr lang="de-DE" sz="2400" dirty="0" err="1"/>
              <a:t>parts</a:t>
            </a:r>
            <a:r>
              <a:rPr lang="de-DE" sz="2400" dirty="0"/>
              <a:t> of a </a:t>
            </a:r>
            <a:r>
              <a:rPr lang="de-DE" sz="2400" dirty="0" err="1"/>
              <a:t>spectrum</a:t>
            </a:r>
            <a:r>
              <a:rPr lang="de-DE" sz="2400" dirty="0"/>
              <a:t> of one </a:t>
            </a:r>
            <a:r>
              <a:rPr lang="de-DE" sz="2400" dirty="0" err="1"/>
              <a:t>entity</a:t>
            </a:r>
            <a:r>
              <a:rPr lang="de-DE" sz="2400" dirty="0"/>
              <a:t> – the </a:t>
            </a:r>
            <a:r>
              <a:rPr lang="en-US" sz="2400" dirty="0"/>
              <a:t>lordogenetic midline congestion syndrome and thus often occur together</a:t>
            </a:r>
          </a:p>
          <a:p>
            <a:pPr marL="514350" indent="-514350">
              <a:buAutoNum type="arabicPeriod"/>
            </a:pPr>
            <a:r>
              <a:rPr lang="en-US" sz="2400" dirty="0"/>
              <a:t>Quantitative functional color Doppler Ultrasound is necessary for a comprehensive understanding</a:t>
            </a:r>
          </a:p>
          <a:p>
            <a:pPr marL="514350" indent="-514350">
              <a:buAutoNum type="arabicPeriod"/>
            </a:pPr>
            <a:r>
              <a:rPr lang="en-US" sz="2400" dirty="0"/>
              <a:t>The </a:t>
            </a:r>
            <a:r>
              <a:rPr lang="en-US" sz="2400" dirty="0" err="1"/>
              <a:t>pittoresque</a:t>
            </a:r>
            <a:r>
              <a:rPr lang="en-US" sz="2400" dirty="0"/>
              <a:t> symptomatology is not a psychologic dramatization by the patient but the consequence of venous congestion of many organs – from toe to brain</a:t>
            </a:r>
          </a:p>
          <a:p>
            <a:pPr marL="514350" indent="-514350">
              <a:buAutoNum type="arabicPeriod"/>
            </a:pPr>
            <a:r>
              <a:rPr lang="en-US" sz="2400" dirty="0"/>
              <a:t>Connective tissue disorders predispose to vascular compressions</a:t>
            </a:r>
          </a:p>
          <a:p>
            <a:pPr marL="514350" indent="-514350">
              <a:buAutoNum type="arabicPeriod"/>
            </a:pPr>
            <a:r>
              <a:rPr lang="en-US" sz="2400" dirty="0"/>
              <a:t>Disease progression and expansion is the rule</a:t>
            </a:r>
          </a:p>
          <a:p>
            <a:pPr marL="514350" indent="-514350">
              <a:buAutoNum type="arabicPeriod"/>
            </a:pPr>
            <a:r>
              <a:rPr lang="en-US" sz="2400" dirty="0"/>
              <a:t>The patient does not need a psychiatrist but a surgeon to treat her successfully</a:t>
            </a:r>
          </a:p>
        </p:txBody>
      </p:sp>
    </p:spTree>
    <p:extLst>
      <p:ext uri="{BB962C8B-B14F-4D97-AF65-F5344CB8AC3E}">
        <p14:creationId xmlns:p14="http://schemas.microsoft.com/office/powerpoint/2010/main" val="380268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4735E-7078-C471-F893-3F5A0CF1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Disclosure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71C2FF-797A-A60E-78EC-49EC63C35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Thomas Scholbach and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son</a:t>
            </a:r>
            <a:r>
              <a:rPr lang="de-DE" dirty="0"/>
              <a:t> Jakob Scholbach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the PixelFlux-software</a:t>
            </a:r>
          </a:p>
        </p:txBody>
      </p:sp>
    </p:spTree>
    <p:extLst>
      <p:ext uri="{BB962C8B-B14F-4D97-AF65-F5344CB8AC3E}">
        <p14:creationId xmlns:p14="http://schemas.microsoft.com/office/powerpoint/2010/main" val="2380214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E3E7B-22E4-9475-7648-616A7D75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33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observation</a:t>
            </a:r>
            <a:r>
              <a:rPr lang="de-DE" dirty="0"/>
              <a:t> – </a:t>
            </a:r>
            <a:r>
              <a:rPr lang="de-DE" dirty="0" err="1"/>
              <a:t>thousands</a:t>
            </a:r>
            <a:r>
              <a:rPr lang="de-DE" dirty="0"/>
              <a:t> of </a:t>
            </a:r>
            <a:r>
              <a:rPr lang="de-DE" dirty="0" err="1"/>
              <a:t>patients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565CDA-DE21-49C9-F9A8-150B18982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High </a:t>
            </a:r>
            <a:r>
              <a:rPr lang="de-DE" dirty="0" err="1"/>
              <a:t>prevalence</a:t>
            </a:r>
            <a:r>
              <a:rPr lang="de-DE" dirty="0"/>
              <a:t> in </a:t>
            </a:r>
            <a:r>
              <a:rPr lang="de-DE" dirty="0" err="1"/>
              <a:t>undiagnosed</a:t>
            </a:r>
            <a:r>
              <a:rPr lang="de-DE" dirty="0"/>
              <a:t> „</a:t>
            </a:r>
            <a:r>
              <a:rPr lang="de-DE" dirty="0" err="1"/>
              <a:t>psychosomatic</a:t>
            </a:r>
            <a:r>
              <a:rPr lang="de-DE" dirty="0"/>
              <a:t>“ </a:t>
            </a:r>
            <a:r>
              <a:rPr lang="de-DE" dirty="0" err="1"/>
              <a:t>pain</a:t>
            </a:r>
            <a:r>
              <a:rPr lang="de-DE" dirty="0"/>
              <a:t> </a:t>
            </a:r>
            <a:r>
              <a:rPr lang="de-DE" dirty="0" err="1"/>
              <a:t>patients</a:t>
            </a:r>
            <a:endParaRPr lang="de-DE" dirty="0"/>
          </a:p>
          <a:p>
            <a:pPr lvl="1"/>
            <a:r>
              <a:rPr lang="de-DE" dirty="0" err="1"/>
              <a:t>Female</a:t>
            </a:r>
            <a:r>
              <a:rPr lang="de-DE" dirty="0"/>
              <a:t> – hyperflexible – </a:t>
            </a:r>
            <a:r>
              <a:rPr lang="de-DE" dirty="0" err="1"/>
              <a:t>tall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Potpourri of </a:t>
            </a:r>
            <a:r>
              <a:rPr lang="de-DE" dirty="0" err="1"/>
              <a:t>symptoms</a:t>
            </a:r>
            <a:endParaRPr lang="de-DE" dirty="0"/>
          </a:p>
          <a:p>
            <a:pPr lvl="2"/>
            <a:r>
              <a:rPr lang="de-DE" dirty="0"/>
              <a:t>Thoracic  - </a:t>
            </a:r>
            <a:r>
              <a:rPr lang="de-DE" dirty="0" err="1"/>
              <a:t>epigastric</a:t>
            </a:r>
            <a:r>
              <a:rPr lang="de-DE" dirty="0"/>
              <a:t> – left flank – </a:t>
            </a:r>
            <a:r>
              <a:rPr lang="de-DE" dirty="0" err="1"/>
              <a:t>deep</a:t>
            </a:r>
            <a:r>
              <a:rPr lang="de-DE" dirty="0"/>
              <a:t> </a:t>
            </a:r>
            <a:r>
              <a:rPr lang="de-DE" dirty="0" err="1"/>
              <a:t>pelvic</a:t>
            </a:r>
            <a:r>
              <a:rPr lang="de-DE" dirty="0"/>
              <a:t>  - leg </a:t>
            </a:r>
            <a:r>
              <a:rPr lang="de-DE" dirty="0" err="1"/>
              <a:t>pain</a:t>
            </a:r>
            <a:endParaRPr lang="de-DE" dirty="0"/>
          </a:p>
          <a:p>
            <a:pPr lvl="2"/>
            <a:r>
              <a:rPr lang="de-DE" dirty="0" err="1"/>
              <a:t>Swelling</a:t>
            </a:r>
            <a:r>
              <a:rPr lang="de-DE" dirty="0"/>
              <a:t> (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abdomen</a:t>
            </a:r>
            <a:r>
              <a:rPr lang="de-DE" dirty="0"/>
              <a:t> – </a:t>
            </a:r>
            <a:r>
              <a:rPr lang="de-DE" dirty="0" err="1"/>
              <a:t>legs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Vegetative </a:t>
            </a:r>
            <a:r>
              <a:rPr lang="de-DE" dirty="0" err="1"/>
              <a:t>symptoms</a:t>
            </a:r>
            <a:r>
              <a:rPr lang="de-DE" dirty="0"/>
              <a:t>: </a:t>
            </a:r>
            <a:r>
              <a:rPr lang="de-DE" dirty="0" err="1"/>
              <a:t>nausea</a:t>
            </a:r>
            <a:r>
              <a:rPr lang="de-DE" dirty="0"/>
              <a:t>, </a:t>
            </a:r>
            <a:r>
              <a:rPr lang="de-DE" dirty="0" err="1"/>
              <a:t>vomiting</a:t>
            </a:r>
            <a:r>
              <a:rPr lang="de-DE" dirty="0"/>
              <a:t>, postural </a:t>
            </a:r>
            <a:r>
              <a:rPr lang="de-DE" dirty="0" err="1"/>
              <a:t>tachcardia</a:t>
            </a:r>
            <a:r>
              <a:rPr lang="de-DE" dirty="0"/>
              <a:t>, </a:t>
            </a:r>
            <a:r>
              <a:rPr lang="de-DE" dirty="0" err="1"/>
              <a:t>fainting</a:t>
            </a:r>
            <a:endParaRPr lang="de-DE" dirty="0"/>
          </a:p>
          <a:p>
            <a:pPr lvl="2"/>
            <a:r>
              <a:rPr lang="de-DE" dirty="0"/>
              <a:t>Neuro- </a:t>
            </a:r>
            <a:r>
              <a:rPr lang="de-DE" dirty="0" err="1"/>
              <a:t>symptoms</a:t>
            </a:r>
            <a:r>
              <a:rPr lang="de-DE" dirty="0"/>
              <a:t>: </a:t>
            </a:r>
            <a:r>
              <a:rPr lang="de-DE" dirty="0" err="1"/>
              <a:t>numbness</a:t>
            </a:r>
            <a:r>
              <a:rPr lang="de-DE" dirty="0"/>
              <a:t>, </a:t>
            </a:r>
            <a:r>
              <a:rPr lang="de-DE" dirty="0" err="1"/>
              <a:t>weakness</a:t>
            </a:r>
            <a:r>
              <a:rPr lang="de-DE" dirty="0"/>
              <a:t>, </a:t>
            </a:r>
            <a:r>
              <a:rPr lang="de-DE" dirty="0" err="1"/>
              <a:t>paralysis</a:t>
            </a:r>
            <a:r>
              <a:rPr lang="de-DE" dirty="0"/>
              <a:t>, </a:t>
            </a:r>
            <a:r>
              <a:rPr lang="de-DE" dirty="0" err="1"/>
              <a:t>bladder</a:t>
            </a:r>
            <a:r>
              <a:rPr lang="de-DE" dirty="0"/>
              <a:t> and </a:t>
            </a:r>
            <a:r>
              <a:rPr lang="de-DE" dirty="0" err="1"/>
              <a:t>bowel</a:t>
            </a:r>
            <a:r>
              <a:rPr lang="de-DE" dirty="0"/>
              <a:t> </a:t>
            </a:r>
            <a:r>
              <a:rPr lang="de-DE" dirty="0" err="1"/>
              <a:t>issues</a:t>
            </a:r>
            <a:endParaRPr lang="de-DE" dirty="0"/>
          </a:p>
          <a:p>
            <a:pPr lvl="1"/>
            <a:r>
              <a:rPr lang="de-DE" dirty="0"/>
              <a:t>Multiple </a:t>
            </a:r>
            <a:r>
              <a:rPr lang="de-DE" dirty="0" err="1"/>
              <a:t>compressions</a:t>
            </a:r>
            <a:r>
              <a:rPr lang="de-DE" dirty="0"/>
              <a:t> </a:t>
            </a:r>
            <a:r>
              <a:rPr lang="de-DE" dirty="0" err="1"/>
              <a:t>occur</a:t>
            </a:r>
            <a:r>
              <a:rPr lang="de-DE" dirty="0"/>
              <a:t> </a:t>
            </a:r>
            <a:r>
              <a:rPr lang="de-DE" dirty="0" err="1"/>
              <a:t>together</a:t>
            </a:r>
            <a:endParaRPr lang="de-DE" dirty="0"/>
          </a:p>
          <a:p>
            <a:pPr lvl="1"/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properly</a:t>
            </a:r>
            <a:r>
              <a:rPr lang="de-DE" dirty="0"/>
              <a:t> </a:t>
            </a:r>
            <a:r>
              <a:rPr lang="de-DE" dirty="0" err="1"/>
              <a:t>evaluate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testing</a:t>
            </a:r>
            <a:endParaRPr lang="de-DE" dirty="0"/>
          </a:p>
          <a:p>
            <a:pPr lvl="2"/>
            <a:r>
              <a:rPr lang="de-DE" dirty="0"/>
              <a:t>Gravitation – Digestion – </a:t>
            </a:r>
            <a:r>
              <a:rPr lang="de-DE" dirty="0" err="1"/>
              <a:t>Micturation</a:t>
            </a:r>
            <a:r>
              <a:rPr lang="de-DE" dirty="0"/>
              <a:t> – </a:t>
            </a:r>
          </a:p>
          <a:p>
            <a:pPr lvl="2"/>
            <a:r>
              <a:rPr lang="de-DE" dirty="0"/>
              <a:t>Blood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quantification</a:t>
            </a:r>
            <a:endParaRPr lang="de-DE" dirty="0"/>
          </a:p>
          <a:p>
            <a:pPr lvl="2"/>
            <a:r>
              <a:rPr lang="de-DE" dirty="0"/>
              <a:t>PIXELFLUX  - European Ultrasound Award 2015</a:t>
            </a:r>
          </a:p>
        </p:txBody>
      </p:sp>
    </p:spTree>
    <p:extLst>
      <p:ext uri="{BB962C8B-B14F-4D97-AF65-F5344CB8AC3E}">
        <p14:creationId xmlns:p14="http://schemas.microsoft.com/office/powerpoint/2010/main" val="3142180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290BA-0F2C-4EE8-8676-AA4E0FA7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75" y="62064"/>
            <a:ext cx="11016049" cy="1325563"/>
          </a:xfrm>
        </p:spPr>
        <p:txBody>
          <a:bodyPr/>
          <a:lstStyle/>
          <a:p>
            <a:r>
              <a:rPr lang="en-US" dirty="0"/>
              <a:t>All abdominal compression syndromes are</a:t>
            </a:r>
            <a:br>
              <a:rPr lang="en-US" dirty="0"/>
            </a:br>
            <a:r>
              <a:rPr lang="en-US" dirty="0"/>
              <a:t>consequences of a strong lumbar lordosis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61AEC0-A242-4882-883F-481799109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19" y="1677225"/>
            <a:ext cx="10515600" cy="350355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FontTx/>
              <a:buAutoNum type="arabicPeriod"/>
            </a:pPr>
            <a:r>
              <a:rPr lang="de-DE" sz="2400" dirty="0"/>
              <a:t>Nutcracker </a:t>
            </a:r>
            <a:r>
              <a:rPr lang="de-DE" sz="2400" dirty="0" err="1"/>
              <a:t>syndrome</a:t>
            </a:r>
            <a:endParaRPr lang="de-DE" sz="2400" dirty="0"/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de-DE" sz="2400" dirty="0"/>
              <a:t>Celiac </a:t>
            </a:r>
            <a:r>
              <a:rPr lang="de-DE" sz="2400" dirty="0" err="1"/>
              <a:t>artery</a:t>
            </a:r>
            <a:r>
              <a:rPr lang="de-DE" sz="2400" dirty="0"/>
              <a:t> </a:t>
            </a:r>
            <a:r>
              <a:rPr lang="de-DE" sz="2400" dirty="0" err="1"/>
              <a:t>compression</a:t>
            </a:r>
            <a:r>
              <a:rPr lang="de-DE" sz="2400" dirty="0"/>
              <a:t> </a:t>
            </a:r>
            <a:r>
              <a:rPr lang="de-DE" sz="2400" dirty="0" err="1"/>
              <a:t>syndrome</a:t>
            </a:r>
            <a:r>
              <a:rPr lang="de-DE" sz="2400" dirty="0"/>
              <a:t> 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de-DE" sz="2400" dirty="0"/>
              <a:t>May-Thurner-syndrome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de-DE" sz="2400" dirty="0"/>
              <a:t>Superior </a:t>
            </a:r>
            <a:r>
              <a:rPr lang="de-DE" sz="2400" dirty="0" err="1"/>
              <a:t>mesenteric</a:t>
            </a:r>
            <a:r>
              <a:rPr lang="de-DE" sz="2400" dirty="0"/>
              <a:t> </a:t>
            </a:r>
            <a:r>
              <a:rPr lang="de-DE" sz="2400" dirty="0" err="1"/>
              <a:t>artery</a:t>
            </a:r>
            <a:r>
              <a:rPr lang="de-DE" sz="2400" dirty="0"/>
              <a:t> </a:t>
            </a:r>
            <a:r>
              <a:rPr lang="de-DE" sz="2400" dirty="0" err="1"/>
              <a:t>syndrome</a:t>
            </a:r>
            <a:r>
              <a:rPr lang="de-DE" sz="2400" dirty="0"/>
              <a:t> 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de-DE" sz="2400" dirty="0" err="1"/>
              <a:t>Compression</a:t>
            </a:r>
            <a:r>
              <a:rPr lang="de-DE" sz="2400" dirty="0"/>
              <a:t> of </a:t>
            </a:r>
            <a:r>
              <a:rPr lang="de-DE" sz="2400" dirty="0" err="1"/>
              <a:t>the</a:t>
            </a:r>
            <a:r>
              <a:rPr lang="de-DE" sz="2400" dirty="0"/>
              <a:t> inferior </a:t>
            </a:r>
            <a:r>
              <a:rPr lang="de-DE" sz="2400" dirty="0" err="1"/>
              <a:t>vena</a:t>
            </a:r>
            <a:r>
              <a:rPr lang="de-DE" sz="2400" dirty="0"/>
              <a:t> cava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de-DE" sz="2400" dirty="0" err="1"/>
              <a:t>Pelvic</a:t>
            </a:r>
            <a:r>
              <a:rPr lang="de-DE" sz="2400" dirty="0"/>
              <a:t> </a:t>
            </a:r>
            <a:r>
              <a:rPr lang="de-DE" sz="2400" dirty="0" err="1"/>
              <a:t>congestion</a:t>
            </a:r>
            <a:r>
              <a:rPr lang="de-DE" sz="2400" dirty="0"/>
              <a:t> </a:t>
            </a:r>
            <a:r>
              <a:rPr lang="de-DE" sz="2400" dirty="0" err="1"/>
              <a:t>syndrome</a:t>
            </a:r>
            <a:endParaRPr lang="de-DE" sz="2400" dirty="0"/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de-DE" sz="2400" dirty="0" err="1"/>
              <a:t>Midline</a:t>
            </a:r>
            <a:r>
              <a:rPr lang="de-DE" sz="2400" dirty="0"/>
              <a:t> </a:t>
            </a:r>
            <a:r>
              <a:rPr lang="de-DE" sz="2400" dirty="0" err="1"/>
              <a:t>congestion</a:t>
            </a:r>
            <a:r>
              <a:rPr lang="de-DE" sz="2400" dirty="0"/>
              <a:t> </a:t>
            </a:r>
            <a:r>
              <a:rPr lang="de-DE" sz="2400" dirty="0" err="1"/>
              <a:t>syndrome</a:t>
            </a:r>
            <a:endParaRPr lang="de-DE" sz="2400" dirty="0"/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de-DE" altLang="de-DE" sz="2400" dirty="0" err="1"/>
              <a:t>Lumbar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artery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compression</a:t>
            </a:r>
            <a:r>
              <a:rPr lang="de-DE" altLang="de-DE" sz="2400" dirty="0"/>
              <a:t> 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de-DE" sz="2400" dirty="0" err="1"/>
              <a:t>Compression</a:t>
            </a:r>
            <a:r>
              <a:rPr lang="de-DE" sz="2400" dirty="0"/>
              <a:t> of </a:t>
            </a:r>
            <a:r>
              <a:rPr lang="de-DE" sz="2400" dirty="0" err="1"/>
              <a:t>the</a:t>
            </a:r>
            <a:r>
              <a:rPr lang="de-DE" sz="2400" dirty="0"/>
              <a:t> femoral </a:t>
            </a:r>
            <a:r>
              <a:rPr lang="de-DE" sz="2400" dirty="0" err="1"/>
              <a:t>veins</a:t>
            </a:r>
            <a:r>
              <a:rPr lang="de-DE" sz="24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400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B9FF1DD-D6CC-B9AE-964A-002EE3F6CEC7}"/>
              </a:ext>
            </a:extLst>
          </p:cNvPr>
          <p:cNvGrpSpPr/>
          <p:nvPr/>
        </p:nvGrpSpPr>
        <p:grpSpPr>
          <a:xfrm>
            <a:off x="5996927" y="1387627"/>
            <a:ext cx="3233338" cy="5185287"/>
            <a:chOff x="7464417" y="1206652"/>
            <a:chExt cx="3376577" cy="558928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6771D13-B19B-4191-BB3A-6EEBDC080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4417" y="1206652"/>
              <a:ext cx="3376577" cy="5589284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AC075AB-61B7-4D4D-A957-B6FF250D3099}"/>
                </a:ext>
              </a:extLst>
            </p:cNvPr>
            <p:cNvSpPr txBox="1"/>
            <p:nvPr/>
          </p:nvSpPr>
          <p:spPr>
            <a:xfrm>
              <a:off x="9846644" y="3429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E5E0ADB-3D26-43D1-97F7-A02E146EED43}"/>
                </a:ext>
              </a:extLst>
            </p:cNvPr>
            <p:cNvSpPr txBox="1"/>
            <p:nvPr/>
          </p:nvSpPr>
          <p:spPr>
            <a:xfrm>
              <a:off x="9544958" y="244264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2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AF4EB7C-0D96-401E-9200-48B3587E17C8}"/>
                </a:ext>
              </a:extLst>
            </p:cNvPr>
            <p:cNvSpPr txBox="1"/>
            <p:nvPr/>
          </p:nvSpPr>
          <p:spPr>
            <a:xfrm>
              <a:off x="8872473" y="50218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3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70FA8D9-FCF1-4700-8D18-D79C5B50470C}"/>
                </a:ext>
              </a:extLst>
            </p:cNvPr>
            <p:cNvSpPr txBox="1"/>
            <p:nvPr/>
          </p:nvSpPr>
          <p:spPr>
            <a:xfrm>
              <a:off x="9394115" y="32443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4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23052F5-7F24-4B1F-95A9-4991F0BDA7BF}"/>
                </a:ext>
              </a:extLst>
            </p:cNvPr>
            <p:cNvSpPr txBox="1"/>
            <p:nvPr/>
          </p:nvSpPr>
          <p:spPr>
            <a:xfrm>
              <a:off x="8685333" y="406616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5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F875FA2-9381-4109-9EC9-B7D8A3574B74}"/>
                </a:ext>
              </a:extLst>
            </p:cNvPr>
            <p:cNvSpPr txBox="1"/>
            <p:nvPr/>
          </p:nvSpPr>
          <p:spPr>
            <a:xfrm>
              <a:off x="8582616" y="599229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6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2007BE4-FE69-4B27-81E3-413B93618AE8}"/>
                </a:ext>
              </a:extLst>
            </p:cNvPr>
            <p:cNvSpPr txBox="1"/>
            <p:nvPr/>
          </p:nvSpPr>
          <p:spPr>
            <a:xfrm>
              <a:off x="8218208" y="3600394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/>
                <a:t>8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005E925-6449-453F-A65B-7807EB9A896C}"/>
                </a:ext>
              </a:extLst>
            </p:cNvPr>
            <p:cNvSpPr txBox="1"/>
            <p:nvPr/>
          </p:nvSpPr>
          <p:spPr>
            <a:xfrm>
              <a:off x="7773664" y="60846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9</a:t>
              </a:r>
            </a:p>
          </p:txBody>
        </p:sp>
      </p:grpSp>
      <p:pic>
        <p:nvPicPr>
          <p:cNvPr id="14" name="Grafik 13" descr="Ein Bild, das Entwurf, Zeichnung, Darstellung, Orgel enthält.&#10;&#10;Automatisch generierte Beschreibung">
            <a:extLst>
              <a:ext uri="{FF2B5EF4-FFF2-40B4-BE49-F238E27FC236}">
                <a16:creationId xmlns:a16="http://schemas.microsoft.com/office/drawing/2014/main" id="{49CAD7ED-7ACF-CB51-1BB9-8E21E1A05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13" y="2918850"/>
            <a:ext cx="2770456" cy="2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02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642A2-F1B7-4E9B-80C1-9284A3F1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3639"/>
            <a:ext cx="10515600" cy="1325563"/>
          </a:xfrm>
        </p:spPr>
        <p:txBody>
          <a:bodyPr/>
          <a:lstStyle/>
          <a:p>
            <a:r>
              <a:rPr lang="de-DE" dirty="0"/>
              <a:t>Nutcracker </a:t>
            </a:r>
            <a:r>
              <a:rPr lang="de-DE" dirty="0" err="1"/>
              <a:t>syndrome</a:t>
            </a:r>
            <a:r>
              <a:rPr lang="de-DE" dirty="0"/>
              <a:t> –</a:t>
            </a:r>
            <a:r>
              <a:rPr lang="de-DE" dirty="0" err="1"/>
              <a:t>stretched</a:t>
            </a:r>
            <a:r>
              <a:rPr lang="de-DE" dirty="0"/>
              <a:t> </a:t>
            </a:r>
            <a:r>
              <a:rPr lang="de-DE" dirty="0" err="1"/>
              <a:t>hips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1FC08A-8165-4131-8D02-5E6412D54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2799"/>
            <a:ext cx="12217949" cy="48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5271BE-1AB5-4DB4-AD33-84860D85D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55FECD-B072-49EC-B869-9F9C00564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0770"/>
            <a:ext cx="12102353" cy="490864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4AAC298-8FA0-4063-894C-EC26B538B5DB}"/>
              </a:ext>
            </a:extLst>
          </p:cNvPr>
          <p:cNvSpPr txBox="1">
            <a:spLocks/>
          </p:cNvSpPr>
          <p:nvPr/>
        </p:nvSpPr>
        <p:spPr>
          <a:xfrm>
            <a:off x="181984" y="1052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Nutcracker </a:t>
            </a:r>
            <a:r>
              <a:rPr lang="de-DE" dirty="0" err="1"/>
              <a:t>syndrome</a:t>
            </a:r>
            <a:r>
              <a:rPr lang="de-DE" dirty="0"/>
              <a:t> –</a:t>
            </a:r>
            <a:r>
              <a:rPr lang="de-DE" dirty="0" err="1"/>
              <a:t>flexed</a:t>
            </a:r>
            <a:r>
              <a:rPr lang="de-DE" dirty="0"/>
              <a:t> </a:t>
            </a:r>
            <a:r>
              <a:rPr lang="de-DE" dirty="0" err="1"/>
              <a:t>hips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E793B8-46C9-42D1-BF0F-C9CE4913C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0"/>
                    </a14:imgEffect>
                  </a14:imgLayer>
                </a14:imgProps>
              </a:ext>
            </a:extLst>
          </a:blip>
          <a:srcRect l="26127" t="9931" r="-155" b="29804"/>
          <a:stretch/>
        </p:blipFill>
        <p:spPr>
          <a:xfrm>
            <a:off x="-1" y="1430771"/>
            <a:ext cx="6441141" cy="393280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C8A965-1540-4136-9697-FB3DF4BCFB5E}"/>
              </a:ext>
            </a:extLst>
          </p:cNvPr>
          <p:cNvSpPr txBox="1"/>
          <p:nvPr/>
        </p:nvSpPr>
        <p:spPr>
          <a:xfrm>
            <a:off x="189703" y="5211822"/>
            <a:ext cx="6012159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Hip </a:t>
            </a:r>
            <a:r>
              <a:rPr lang="de-DE" dirty="0" err="1">
                <a:solidFill>
                  <a:schemeClr val="bg1"/>
                </a:solidFill>
              </a:rPr>
              <a:t>flexion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induces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kyphosis</a:t>
            </a:r>
            <a:r>
              <a:rPr lang="de-DE" dirty="0">
                <a:solidFill>
                  <a:schemeClr val="bg1"/>
                </a:solidFill>
              </a:rPr>
              <a:t> – flow velocity </a:t>
            </a:r>
            <a:r>
              <a:rPr lang="de-DE" dirty="0" err="1">
                <a:solidFill>
                  <a:schemeClr val="bg1"/>
                </a:solidFill>
              </a:rPr>
              <a:t>drops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dramatically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from</a:t>
            </a:r>
            <a:r>
              <a:rPr lang="de-DE" dirty="0">
                <a:solidFill>
                  <a:schemeClr val="bg1"/>
                </a:solidFill>
              </a:rPr>
              <a:t> 346 to 50 cm/s, </a:t>
            </a:r>
            <a:r>
              <a:rPr lang="de-DE" dirty="0" err="1">
                <a:solidFill>
                  <a:schemeClr val="bg1"/>
                </a:solidFill>
              </a:rPr>
              <a:t>left</a:t>
            </a:r>
            <a:r>
              <a:rPr lang="de-DE" dirty="0">
                <a:solidFill>
                  <a:schemeClr val="bg1"/>
                </a:solidFill>
              </a:rPr>
              <a:t> renal </a:t>
            </a:r>
            <a:r>
              <a:rPr lang="de-DE" dirty="0" err="1">
                <a:solidFill>
                  <a:schemeClr val="bg1"/>
                </a:solidFill>
              </a:rPr>
              <a:t>vein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compression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disappears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No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turbulences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anymore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1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742D-0135-45F1-9D57-71307888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Compression</a:t>
            </a:r>
            <a:r>
              <a:rPr lang="de-DE" b="1" dirty="0"/>
              <a:t> of </a:t>
            </a:r>
            <a:r>
              <a:rPr lang="de-DE" b="1" dirty="0" err="1"/>
              <a:t>the</a:t>
            </a:r>
            <a:r>
              <a:rPr lang="de-DE" b="1" dirty="0"/>
              <a:t> inferior </a:t>
            </a:r>
            <a:r>
              <a:rPr lang="de-DE" b="1" dirty="0" err="1"/>
              <a:t>vena</a:t>
            </a:r>
            <a:r>
              <a:rPr lang="de-DE" b="1" dirty="0"/>
              <a:t> cava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F68A96-4794-461C-AA37-148C5C0CB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4" y="1962890"/>
            <a:ext cx="6145170" cy="34156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C37AE08-712B-48B8-9E79-566963CD6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908" y="1962890"/>
            <a:ext cx="2084259" cy="166999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E1EC271-1467-4216-8E33-CCE684E63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167" y="2209800"/>
            <a:ext cx="1296737" cy="142308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3A11418-3CB1-48ED-95D1-7D945FA8383F}"/>
              </a:ext>
            </a:extLst>
          </p:cNvPr>
          <p:cNvSpPr txBox="1"/>
          <p:nvPr/>
        </p:nvSpPr>
        <p:spPr>
          <a:xfrm>
            <a:off x="3611419" y="4793673"/>
            <a:ext cx="92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20 cm/s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184A20D-ECE2-4735-A888-414A36AE8964}"/>
              </a:ext>
            </a:extLst>
          </p:cNvPr>
          <p:cNvSpPr txBox="1"/>
          <p:nvPr/>
        </p:nvSpPr>
        <p:spPr>
          <a:xfrm>
            <a:off x="1162486" y="4793673"/>
            <a:ext cx="104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170 cm/s</a:t>
            </a:r>
          </a:p>
        </p:txBody>
      </p:sp>
      <p:pic>
        <p:nvPicPr>
          <p:cNvPr id="19" name="19263_18930_20180315-120048_3">
            <a:hlinkClick r:id="" action="ppaction://media"/>
            <a:extLst>
              <a:ext uri="{FF2B5EF4-FFF2-40B4-BE49-F238E27FC236}">
                <a16:creationId xmlns:a16="http://schemas.microsoft.com/office/drawing/2014/main" id="{0DBB93CE-E6E4-4E44-9595-1D9AF480F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1878" t="14201" r="9666" b="34714"/>
          <a:stretch/>
        </p:blipFill>
        <p:spPr>
          <a:xfrm>
            <a:off x="4983682" y="2012413"/>
            <a:ext cx="6994306" cy="341567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0AFA368-A7A6-467F-9A38-EAACA4B0982A}"/>
              </a:ext>
            </a:extLst>
          </p:cNvPr>
          <p:cNvSpPr txBox="1"/>
          <p:nvPr/>
        </p:nvSpPr>
        <p:spPr>
          <a:xfrm>
            <a:off x="7177846" y="5452153"/>
            <a:ext cx="333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flexion</a:t>
            </a:r>
            <a:r>
              <a:rPr lang="de-DE" dirty="0"/>
              <a:t> of the lumbar </a:t>
            </a:r>
            <a:r>
              <a:rPr lang="de-DE" dirty="0" err="1"/>
              <a:t>spine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63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 title="Changes of left renal parenchymal perfusion in different grades of lumbar lordosis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/>
        </p:nvGraphicFramePr>
        <p:xfrm>
          <a:off x="618566" y="1331259"/>
          <a:ext cx="11201958" cy="3913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09910ED7-50CC-4F51-991F-945905A467F4}"/>
              </a:ext>
            </a:extLst>
          </p:cNvPr>
          <p:cNvSpPr txBox="1"/>
          <p:nvPr/>
        </p:nvSpPr>
        <p:spPr>
          <a:xfrm>
            <a:off x="618565" y="1334870"/>
            <a:ext cx="1081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Distal to </a:t>
            </a:r>
            <a:r>
              <a:rPr lang="de-DE" b="1" dirty="0" err="1"/>
              <a:t>entire</a:t>
            </a:r>
            <a:r>
              <a:rPr lang="de-DE" b="1" dirty="0"/>
              <a:t> </a:t>
            </a:r>
            <a:r>
              <a:rPr lang="de-DE" b="1" dirty="0" err="1"/>
              <a:t>cortex</a:t>
            </a:r>
            <a:r>
              <a:rPr lang="de-DE" b="1" dirty="0"/>
              <a:t> ratio </a:t>
            </a:r>
          </a:p>
          <a:p>
            <a:r>
              <a:rPr lang="de-DE" b="1" dirty="0"/>
              <a:t>                                    0,17                                                   0,47                                                  0,68                                                                     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0DD078ED-A5AE-4431-957F-96891329498B}"/>
              </a:ext>
            </a:extLst>
          </p:cNvPr>
          <p:cNvSpPr/>
          <p:nvPr/>
        </p:nvSpPr>
        <p:spPr>
          <a:xfrm rot="5400000" flipH="1">
            <a:off x="5429482" y="854937"/>
            <a:ext cx="1735094" cy="10271032"/>
          </a:xfrm>
          <a:prstGeom prst="triangle">
            <a:avLst/>
          </a:prstGeom>
          <a:solidFill>
            <a:srgbClr val="4472C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000" b="1" dirty="0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0B5B45BE-D3E1-4DF2-9976-FB9821A0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745" y="187497"/>
            <a:ext cx="10515600" cy="1325563"/>
          </a:xfrm>
        </p:spPr>
        <p:txBody>
          <a:bodyPr>
            <a:noAutofit/>
          </a:bodyPr>
          <a:lstStyle/>
          <a:p>
            <a:r>
              <a:rPr lang="de-DE" sz="2800" dirty="0" err="1"/>
              <a:t>Left</a:t>
            </a:r>
            <a:r>
              <a:rPr lang="de-DE" sz="2800" dirty="0"/>
              <a:t> renal </a:t>
            </a:r>
            <a:r>
              <a:rPr lang="de-DE" sz="2800" dirty="0" err="1"/>
              <a:t>perfusion</a:t>
            </a:r>
            <a:r>
              <a:rPr lang="de-DE" sz="2800" dirty="0"/>
              <a:t> (</a:t>
            </a:r>
            <a:r>
              <a:rPr lang="de-DE" sz="2800" dirty="0" err="1"/>
              <a:t>shown</a:t>
            </a:r>
            <a:r>
              <a:rPr lang="de-DE" sz="2800" dirty="0"/>
              <a:t> </a:t>
            </a:r>
            <a:r>
              <a:rPr lang="de-DE" sz="2800" dirty="0" err="1"/>
              <a:t>below</a:t>
            </a:r>
            <a:r>
              <a:rPr lang="de-DE" sz="2800" dirty="0"/>
              <a:t> [cm/s/cm²]) </a:t>
            </a:r>
            <a:r>
              <a:rPr lang="de-DE" sz="2800" dirty="0" err="1"/>
              <a:t>is</a:t>
            </a:r>
            <a:r>
              <a:rPr lang="de-DE" sz="2800" dirty="0"/>
              <a:t> </a:t>
            </a:r>
            <a:r>
              <a:rPr lang="de-DE" sz="2800" dirty="0" err="1"/>
              <a:t>directly</a:t>
            </a:r>
            <a:r>
              <a:rPr lang="de-DE" sz="2800" dirty="0"/>
              <a:t> </a:t>
            </a:r>
            <a:r>
              <a:rPr lang="de-DE" sz="2800" dirty="0" err="1"/>
              <a:t>dependent</a:t>
            </a:r>
            <a:r>
              <a:rPr lang="de-DE" sz="2800" dirty="0"/>
              <a:t> on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degree</a:t>
            </a:r>
            <a:r>
              <a:rPr lang="de-DE" sz="2800" dirty="0"/>
              <a:t> of </a:t>
            </a:r>
            <a:r>
              <a:rPr lang="de-DE" sz="2800" dirty="0" err="1"/>
              <a:t>lumbar</a:t>
            </a:r>
            <a:r>
              <a:rPr lang="de-DE" sz="2800" dirty="0"/>
              <a:t> </a:t>
            </a:r>
            <a:r>
              <a:rPr lang="de-DE" sz="2800" dirty="0" err="1"/>
              <a:t>lordosis</a:t>
            </a:r>
            <a:r>
              <a:rPr lang="de-DE" sz="2800" dirty="0"/>
              <a:t>: </a:t>
            </a:r>
            <a:r>
              <a:rPr lang="de-DE" sz="2800" dirty="0" err="1"/>
              <a:t>less</a:t>
            </a:r>
            <a:r>
              <a:rPr lang="de-DE" sz="2800" dirty="0"/>
              <a:t> </a:t>
            </a:r>
            <a:r>
              <a:rPr lang="de-DE" sz="2800" dirty="0" err="1"/>
              <a:t>lordosis</a:t>
            </a:r>
            <a:r>
              <a:rPr lang="de-DE" sz="2800" dirty="0"/>
              <a:t>– </a:t>
            </a:r>
            <a:r>
              <a:rPr lang="de-DE" sz="2800" dirty="0" err="1"/>
              <a:t>less</a:t>
            </a:r>
            <a:r>
              <a:rPr lang="de-DE" sz="2800" dirty="0"/>
              <a:t> </a:t>
            </a:r>
            <a:r>
              <a:rPr lang="de-DE" sz="2800" dirty="0" err="1"/>
              <a:t>venous</a:t>
            </a:r>
            <a:r>
              <a:rPr lang="de-DE" sz="2800" dirty="0"/>
              <a:t> </a:t>
            </a:r>
            <a:r>
              <a:rPr lang="de-DE" sz="2800" dirty="0" err="1"/>
              <a:t>pressure</a:t>
            </a:r>
            <a:r>
              <a:rPr lang="de-DE" sz="2800" dirty="0"/>
              <a:t> – </a:t>
            </a:r>
            <a:r>
              <a:rPr lang="de-DE" sz="2800" dirty="0" err="1"/>
              <a:t>better</a:t>
            </a:r>
            <a:r>
              <a:rPr lang="de-DE" sz="2800" dirty="0"/>
              <a:t> </a:t>
            </a:r>
            <a:r>
              <a:rPr lang="de-DE" sz="2800" dirty="0" err="1"/>
              <a:t>small</a:t>
            </a:r>
            <a:r>
              <a:rPr lang="de-DE" sz="2800" dirty="0"/>
              <a:t> </a:t>
            </a:r>
            <a:r>
              <a:rPr lang="de-DE" sz="2800" dirty="0" err="1"/>
              <a:t>vessel</a:t>
            </a:r>
            <a:r>
              <a:rPr lang="de-DE" sz="2800" dirty="0"/>
              <a:t> </a:t>
            </a:r>
            <a:r>
              <a:rPr lang="de-DE" sz="2800" dirty="0" err="1"/>
              <a:t>perfusion</a:t>
            </a:r>
            <a:r>
              <a:rPr lang="de-DE" sz="2800" dirty="0"/>
              <a:t>- </a:t>
            </a:r>
            <a:r>
              <a:rPr lang="de-DE" sz="2800" dirty="0" err="1"/>
              <a:t>higher</a:t>
            </a:r>
            <a:r>
              <a:rPr lang="de-DE" sz="2800" dirty="0"/>
              <a:t> </a:t>
            </a:r>
            <a:r>
              <a:rPr lang="de-DE" sz="2800" dirty="0" err="1"/>
              <a:t>overall</a:t>
            </a:r>
            <a:r>
              <a:rPr lang="de-DE" sz="2800" dirty="0"/>
              <a:t> </a:t>
            </a:r>
            <a:r>
              <a:rPr lang="de-DE" sz="2800" dirty="0" err="1"/>
              <a:t>perfusion</a:t>
            </a:r>
            <a:r>
              <a:rPr lang="de-DE" sz="2800" dirty="0"/>
              <a:t> 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9059999-A3B7-481F-9914-F8DEB941690A}"/>
              </a:ext>
            </a:extLst>
          </p:cNvPr>
          <p:cNvSpPr txBox="1"/>
          <p:nvPr/>
        </p:nvSpPr>
        <p:spPr>
          <a:xfrm>
            <a:off x="1150854" y="5728843"/>
            <a:ext cx="8174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Lordosis = </a:t>
            </a:r>
            <a:r>
              <a:rPr lang="de-DE" sz="2800" b="1" dirty="0" err="1">
                <a:solidFill>
                  <a:schemeClr val="bg1"/>
                </a:solidFill>
              </a:rPr>
              <a:t>venous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pressure</a:t>
            </a:r>
            <a:r>
              <a:rPr lang="de-DE" sz="2800" b="1" dirty="0">
                <a:solidFill>
                  <a:schemeClr val="bg1"/>
                </a:solidFill>
              </a:rPr>
              <a:t> = </a:t>
            </a:r>
            <a:r>
              <a:rPr lang="de-DE" sz="2800" b="1" dirty="0" err="1">
                <a:solidFill>
                  <a:schemeClr val="bg1"/>
                </a:solidFill>
              </a:rPr>
              <a:t>small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vessel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hypoperfusion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84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51088-5007-448B-B8A1-58C4C552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Superior </a:t>
            </a:r>
            <a:r>
              <a:rPr lang="de-DE" b="1" dirty="0" err="1"/>
              <a:t>mesenteric</a:t>
            </a:r>
            <a:r>
              <a:rPr lang="de-DE" b="1" dirty="0"/>
              <a:t> </a:t>
            </a:r>
            <a:r>
              <a:rPr lang="de-DE" b="1" dirty="0" err="1"/>
              <a:t>artery</a:t>
            </a:r>
            <a:r>
              <a:rPr lang="de-DE" b="1" dirty="0"/>
              <a:t> </a:t>
            </a:r>
            <a:r>
              <a:rPr lang="de-DE" b="1" dirty="0" err="1"/>
              <a:t>syndrome</a:t>
            </a:r>
            <a:r>
              <a:rPr lang="de-DE" b="1" dirty="0"/>
              <a:t> </a:t>
            </a:r>
            <a:endParaRPr lang="de-DE" dirty="0"/>
          </a:p>
        </p:txBody>
      </p:sp>
      <p:pic>
        <p:nvPicPr>
          <p:cNvPr id="4" name="16940_20160422-132831_102">
            <a:hlinkClick r:id="" action="ppaction://media"/>
            <a:extLst>
              <a:ext uri="{FF2B5EF4-FFF2-40B4-BE49-F238E27FC236}">
                <a16:creationId xmlns:a16="http://schemas.microsoft.com/office/drawing/2014/main" id="{60B6EFE8-C996-4C84-81F7-29D0C13C64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bright="14000"/>
          </a:blip>
          <a:srcRect t="6358"/>
          <a:stretch/>
        </p:blipFill>
        <p:spPr>
          <a:xfrm>
            <a:off x="108965" y="1967315"/>
            <a:ext cx="5802313" cy="4074682"/>
          </a:xfrm>
        </p:spPr>
      </p:pic>
      <p:pic>
        <p:nvPicPr>
          <p:cNvPr id="5" name="16940_20160422-134524_61">
            <a:hlinkClick r:id="" action="ppaction://media"/>
            <a:extLst>
              <a:ext uri="{FF2B5EF4-FFF2-40B4-BE49-F238E27FC236}">
                <a16:creationId xmlns:a16="http://schemas.microsoft.com/office/drawing/2014/main" id="{8F0D9CB5-81B7-4FE4-9AE6-7D4E4B753E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>
            <a:lum bright="27000"/>
          </a:blip>
          <a:srcRect t="6358"/>
          <a:stretch/>
        </p:blipFill>
        <p:spPr>
          <a:xfrm>
            <a:off x="6242440" y="1979905"/>
            <a:ext cx="5801784" cy="4074681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CF532E1-3225-4C64-B842-13AB95B61EB9}"/>
              </a:ext>
            </a:extLst>
          </p:cNvPr>
          <p:cNvSpPr/>
          <p:nvPr/>
        </p:nvSpPr>
        <p:spPr>
          <a:xfrm>
            <a:off x="3846956" y="4004656"/>
            <a:ext cx="254001" cy="19016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67DC0F8-833E-4F05-8F87-9FF3C8021952}"/>
              </a:ext>
            </a:extLst>
          </p:cNvPr>
          <p:cNvSpPr/>
          <p:nvPr/>
        </p:nvSpPr>
        <p:spPr>
          <a:xfrm>
            <a:off x="8442043" y="4449624"/>
            <a:ext cx="872500" cy="88899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FD6F13C-43BA-4EC9-A54A-52FE8B06A817}"/>
              </a:ext>
            </a:extLst>
          </p:cNvPr>
          <p:cNvSpPr txBox="1"/>
          <p:nvPr/>
        </p:nvSpPr>
        <p:spPr>
          <a:xfrm>
            <a:off x="9994355" y="3864941"/>
            <a:ext cx="840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11 mm</a:t>
            </a: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C38E8F45-C659-492B-BAE7-CFF0C256ACEE}"/>
              </a:ext>
            </a:extLst>
          </p:cNvPr>
          <p:cNvSpPr/>
          <p:nvPr/>
        </p:nvSpPr>
        <p:spPr>
          <a:xfrm>
            <a:off x="7102769" y="3041454"/>
            <a:ext cx="3334328" cy="1706042"/>
          </a:xfrm>
          <a:custGeom>
            <a:avLst/>
            <a:gdLst>
              <a:gd name="connsiteX0" fmla="*/ 0 w 3334328"/>
              <a:gd name="connsiteY0" fmla="*/ 80442 h 1706042"/>
              <a:gd name="connsiteX1" fmla="*/ 563419 w 3334328"/>
              <a:gd name="connsiteY1" fmla="*/ 6551 h 1706042"/>
              <a:gd name="connsiteX2" fmla="*/ 1514764 w 3334328"/>
              <a:gd name="connsiteY2" fmla="*/ 228223 h 1706042"/>
              <a:gd name="connsiteX3" fmla="*/ 2115128 w 3334328"/>
              <a:gd name="connsiteY3" fmla="*/ 699278 h 1706042"/>
              <a:gd name="connsiteX4" fmla="*/ 2835564 w 3334328"/>
              <a:gd name="connsiteY4" fmla="*/ 1133387 h 1706042"/>
              <a:gd name="connsiteX5" fmla="*/ 3334328 w 3334328"/>
              <a:gd name="connsiteY5" fmla="*/ 1706042 h 1706042"/>
              <a:gd name="connsiteX6" fmla="*/ 3334328 w 3334328"/>
              <a:gd name="connsiteY6" fmla="*/ 1706042 h 170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4328" h="1706042">
                <a:moveTo>
                  <a:pt x="0" y="80442"/>
                </a:moveTo>
                <a:cubicBezTo>
                  <a:pt x="155479" y="31181"/>
                  <a:pt x="310958" y="-18079"/>
                  <a:pt x="563419" y="6551"/>
                </a:cubicBezTo>
                <a:cubicBezTo>
                  <a:pt x="815880" y="31181"/>
                  <a:pt x="1256146" y="112769"/>
                  <a:pt x="1514764" y="228223"/>
                </a:cubicBezTo>
                <a:cubicBezTo>
                  <a:pt x="1773382" y="343678"/>
                  <a:pt x="1894995" y="548417"/>
                  <a:pt x="2115128" y="699278"/>
                </a:cubicBezTo>
                <a:cubicBezTo>
                  <a:pt x="2335261" y="850139"/>
                  <a:pt x="2632364" y="965593"/>
                  <a:pt x="2835564" y="1133387"/>
                </a:cubicBezTo>
                <a:cubicBezTo>
                  <a:pt x="3038764" y="1301181"/>
                  <a:pt x="3334328" y="1706042"/>
                  <a:pt x="3334328" y="1706042"/>
                </a:cubicBezTo>
                <a:lnTo>
                  <a:pt x="3334328" y="1706042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22C65A69-921C-4F48-A728-43C8DFFC2ADE}"/>
              </a:ext>
            </a:extLst>
          </p:cNvPr>
          <p:cNvSpPr/>
          <p:nvPr/>
        </p:nvSpPr>
        <p:spPr>
          <a:xfrm>
            <a:off x="7065824" y="3926969"/>
            <a:ext cx="2890982" cy="1282345"/>
          </a:xfrm>
          <a:custGeom>
            <a:avLst/>
            <a:gdLst>
              <a:gd name="connsiteX0" fmla="*/ 0 w 2890982"/>
              <a:gd name="connsiteY0" fmla="*/ 7727 h 1282345"/>
              <a:gd name="connsiteX1" fmla="*/ 1459345 w 2890982"/>
              <a:gd name="connsiteY1" fmla="*/ 118563 h 1282345"/>
              <a:gd name="connsiteX2" fmla="*/ 2613891 w 2890982"/>
              <a:gd name="connsiteY2" fmla="*/ 829763 h 1282345"/>
              <a:gd name="connsiteX3" fmla="*/ 2890982 w 2890982"/>
              <a:gd name="connsiteY3" fmla="*/ 1282345 h 128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0982" h="1282345">
                <a:moveTo>
                  <a:pt x="0" y="7727"/>
                </a:moveTo>
                <a:cubicBezTo>
                  <a:pt x="511848" y="-5358"/>
                  <a:pt x="1023697" y="-18443"/>
                  <a:pt x="1459345" y="118563"/>
                </a:cubicBezTo>
                <a:cubicBezTo>
                  <a:pt x="1894993" y="255569"/>
                  <a:pt x="2375285" y="635799"/>
                  <a:pt x="2613891" y="829763"/>
                </a:cubicBezTo>
                <a:cubicBezTo>
                  <a:pt x="2852497" y="1023727"/>
                  <a:pt x="2871739" y="1153036"/>
                  <a:pt x="2890982" y="1282345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C06D5CE-0265-4E2F-BD63-5D00F882D782}"/>
              </a:ext>
            </a:extLst>
          </p:cNvPr>
          <p:cNvSpPr txBox="1"/>
          <p:nvPr/>
        </p:nvSpPr>
        <p:spPr>
          <a:xfrm>
            <a:off x="4282847" y="4179243"/>
            <a:ext cx="723275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6 mm</a:t>
            </a:r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E64B525C-1976-452D-BE6F-9C0399F95B1D}"/>
              </a:ext>
            </a:extLst>
          </p:cNvPr>
          <p:cNvSpPr/>
          <p:nvPr/>
        </p:nvSpPr>
        <p:spPr>
          <a:xfrm>
            <a:off x="1538821" y="3516641"/>
            <a:ext cx="2290619" cy="662720"/>
          </a:xfrm>
          <a:custGeom>
            <a:avLst/>
            <a:gdLst>
              <a:gd name="connsiteX0" fmla="*/ 0 w 2290619"/>
              <a:gd name="connsiteY0" fmla="*/ 496465 h 662720"/>
              <a:gd name="connsiteX1" fmla="*/ 535710 w 2290619"/>
              <a:gd name="connsiteY1" fmla="*/ 228611 h 662720"/>
              <a:gd name="connsiteX2" fmla="*/ 905164 w 2290619"/>
              <a:gd name="connsiteY2" fmla="*/ 25411 h 662720"/>
              <a:gd name="connsiteX3" fmla="*/ 1431637 w 2290619"/>
              <a:gd name="connsiteY3" fmla="*/ 34647 h 662720"/>
              <a:gd name="connsiteX4" fmla="*/ 1884219 w 2290619"/>
              <a:gd name="connsiteY4" fmla="*/ 311738 h 662720"/>
              <a:gd name="connsiteX5" fmla="*/ 2290619 w 2290619"/>
              <a:gd name="connsiteY5" fmla="*/ 662720 h 662720"/>
              <a:gd name="connsiteX6" fmla="*/ 2290619 w 2290619"/>
              <a:gd name="connsiteY6" fmla="*/ 662720 h 6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619" h="662720">
                <a:moveTo>
                  <a:pt x="0" y="496465"/>
                </a:moveTo>
                <a:lnTo>
                  <a:pt x="535710" y="228611"/>
                </a:lnTo>
                <a:cubicBezTo>
                  <a:pt x="686571" y="150102"/>
                  <a:pt x="755843" y="57738"/>
                  <a:pt x="905164" y="25411"/>
                </a:cubicBezTo>
                <a:cubicBezTo>
                  <a:pt x="1054485" y="-6916"/>
                  <a:pt x="1268461" y="-13074"/>
                  <a:pt x="1431637" y="34647"/>
                </a:cubicBezTo>
                <a:cubicBezTo>
                  <a:pt x="1594813" y="82368"/>
                  <a:pt x="1741055" y="207059"/>
                  <a:pt x="1884219" y="311738"/>
                </a:cubicBezTo>
                <a:cubicBezTo>
                  <a:pt x="2027383" y="416417"/>
                  <a:pt x="2290619" y="662720"/>
                  <a:pt x="2290619" y="662720"/>
                </a:cubicBezTo>
                <a:lnTo>
                  <a:pt x="2290619" y="662720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765EC911-C511-4C6D-B7D5-3C94C5BC7640}"/>
              </a:ext>
            </a:extLst>
          </p:cNvPr>
          <p:cNvSpPr/>
          <p:nvPr/>
        </p:nvSpPr>
        <p:spPr>
          <a:xfrm>
            <a:off x="2318333" y="4322618"/>
            <a:ext cx="1644073" cy="649240"/>
          </a:xfrm>
          <a:custGeom>
            <a:avLst/>
            <a:gdLst>
              <a:gd name="connsiteX0" fmla="*/ 0 w 1644073"/>
              <a:gd name="connsiteY0" fmla="*/ 618837 h 649240"/>
              <a:gd name="connsiteX1" fmla="*/ 554182 w 1644073"/>
              <a:gd name="connsiteY1" fmla="*/ 628073 h 649240"/>
              <a:gd name="connsiteX2" fmla="*/ 960582 w 1644073"/>
              <a:gd name="connsiteY2" fmla="*/ 378691 h 649240"/>
              <a:gd name="connsiteX3" fmla="*/ 1496291 w 1644073"/>
              <a:gd name="connsiteY3" fmla="*/ 147782 h 649240"/>
              <a:gd name="connsiteX4" fmla="*/ 1644073 w 1644073"/>
              <a:gd name="connsiteY4" fmla="*/ 0 h 64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4073" h="649240">
                <a:moveTo>
                  <a:pt x="0" y="618837"/>
                </a:moveTo>
                <a:cubicBezTo>
                  <a:pt x="197042" y="643467"/>
                  <a:pt x="394085" y="668097"/>
                  <a:pt x="554182" y="628073"/>
                </a:cubicBezTo>
                <a:cubicBezTo>
                  <a:pt x="714279" y="588049"/>
                  <a:pt x="803564" y="458739"/>
                  <a:pt x="960582" y="378691"/>
                </a:cubicBezTo>
                <a:cubicBezTo>
                  <a:pt x="1117600" y="298643"/>
                  <a:pt x="1382376" y="210897"/>
                  <a:pt x="1496291" y="147782"/>
                </a:cubicBezTo>
                <a:cubicBezTo>
                  <a:pt x="1610206" y="84667"/>
                  <a:pt x="1627139" y="42333"/>
                  <a:pt x="1644073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ABCB734-FEDB-4F03-9736-7C04A752BE0A}"/>
              </a:ext>
            </a:extLst>
          </p:cNvPr>
          <p:cNvSpPr/>
          <p:nvPr/>
        </p:nvSpPr>
        <p:spPr>
          <a:xfrm>
            <a:off x="3757401" y="4433392"/>
            <a:ext cx="425330" cy="3693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0AEAA6D-C61F-4BEC-AA94-A66B240ACEA0}"/>
              </a:ext>
            </a:extLst>
          </p:cNvPr>
          <p:cNvSpPr/>
          <p:nvPr/>
        </p:nvSpPr>
        <p:spPr>
          <a:xfrm>
            <a:off x="9638151" y="3713744"/>
            <a:ext cx="387927" cy="32327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15E307C-C266-461F-B9BA-687DD3757AAF}"/>
              </a:ext>
            </a:extLst>
          </p:cNvPr>
          <p:cNvSpPr txBox="1"/>
          <p:nvPr/>
        </p:nvSpPr>
        <p:spPr>
          <a:xfrm>
            <a:off x="1052250" y="6113275"/>
            <a:ext cx="394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Lordosis: </a:t>
            </a:r>
            <a:r>
              <a:rPr lang="de-DE" dirty="0" err="1"/>
              <a:t>supine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, </a:t>
            </a:r>
            <a:r>
              <a:rPr lang="de-DE" dirty="0" err="1"/>
              <a:t>strechted</a:t>
            </a:r>
            <a:r>
              <a:rPr lang="de-DE" dirty="0"/>
              <a:t> </a:t>
            </a:r>
            <a:r>
              <a:rPr lang="de-DE" dirty="0" err="1"/>
              <a:t>hips</a:t>
            </a:r>
            <a:endParaRPr lang="de-DE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85EFC6B-65A5-41C8-B823-0C55821AAE45}"/>
              </a:ext>
            </a:extLst>
          </p:cNvPr>
          <p:cNvSpPr txBox="1"/>
          <p:nvPr/>
        </p:nvSpPr>
        <p:spPr>
          <a:xfrm>
            <a:off x="7394722" y="6131265"/>
            <a:ext cx="383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Kyphosis</a:t>
            </a:r>
            <a:r>
              <a:rPr lang="de-DE" dirty="0"/>
              <a:t> :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, </a:t>
            </a:r>
            <a:r>
              <a:rPr lang="de-DE" dirty="0" err="1"/>
              <a:t>flexed</a:t>
            </a:r>
            <a:r>
              <a:rPr lang="de-DE" dirty="0"/>
              <a:t> </a:t>
            </a:r>
            <a:r>
              <a:rPr lang="de-DE" dirty="0" err="1"/>
              <a:t>hips</a:t>
            </a:r>
            <a:endParaRPr lang="de-DE" dirty="0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C4F1AC04-9906-49AE-A22B-6802AD34BDB6}"/>
              </a:ext>
            </a:extLst>
          </p:cNvPr>
          <p:cNvSpPr/>
          <p:nvPr/>
        </p:nvSpPr>
        <p:spPr>
          <a:xfrm>
            <a:off x="2500693" y="4568146"/>
            <a:ext cx="845016" cy="364016"/>
          </a:xfrm>
          <a:custGeom>
            <a:avLst/>
            <a:gdLst>
              <a:gd name="connsiteX0" fmla="*/ 23831 w 845016"/>
              <a:gd name="connsiteY0" fmla="*/ 304307 h 364016"/>
              <a:gd name="connsiteX1" fmla="*/ 263977 w 845016"/>
              <a:gd name="connsiteY1" fmla="*/ 64161 h 364016"/>
              <a:gd name="connsiteX2" fmla="*/ 651904 w 845016"/>
              <a:gd name="connsiteY2" fmla="*/ 36452 h 364016"/>
              <a:gd name="connsiteX3" fmla="*/ 836631 w 845016"/>
              <a:gd name="connsiteY3" fmla="*/ 8743 h 364016"/>
              <a:gd name="connsiteX4" fmla="*/ 393286 w 845016"/>
              <a:gd name="connsiteY4" fmla="*/ 202707 h 364016"/>
              <a:gd name="connsiteX5" fmla="*/ 51540 w 845016"/>
              <a:gd name="connsiteY5" fmla="*/ 359725 h 364016"/>
              <a:gd name="connsiteX6" fmla="*/ 23831 w 845016"/>
              <a:gd name="connsiteY6" fmla="*/ 304307 h 36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016" h="364016">
                <a:moveTo>
                  <a:pt x="23831" y="304307"/>
                </a:moveTo>
                <a:cubicBezTo>
                  <a:pt x="59237" y="255046"/>
                  <a:pt x="159298" y="108803"/>
                  <a:pt x="263977" y="64161"/>
                </a:cubicBezTo>
                <a:cubicBezTo>
                  <a:pt x="368656" y="19519"/>
                  <a:pt x="556462" y="45688"/>
                  <a:pt x="651904" y="36452"/>
                </a:cubicBezTo>
                <a:cubicBezTo>
                  <a:pt x="747346" y="27216"/>
                  <a:pt x="879734" y="-18966"/>
                  <a:pt x="836631" y="8743"/>
                </a:cubicBezTo>
                <a:cubicBezTo>
                  <a:pt x="793528" y="36452"/>
                  <a:pt x="524134" y="144210"/>
                  <a:pt x="393286" y="202707"/>
                </a:cubicBezTo>
                <a:cubicBezTo>
                  <a:pt x="262438" y="261204"/>
                  <a:pt x="114655" y="345871"/>
                  <a:pt x="51540" y="359725"/>
                </a:cubicBezTo>
                <a:cubicBezTo>
                  <a:pt x="-11575" y="373580"/>
                  <a:pt x="-11575" y="353568"/>
                  <a:pt x="23831" y="30430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EB638134-5D7A-4EDE-8253-5BDB7195071B}"/>
              </a:ext>
            </a:extLst>
          </p:cNvPr>
          <p:cNvSpPr/>
          <p:nvPr/>
        </p:nvSpPr>
        <p:spPr>
          <a:xfrm>
            <a:off x="6816436" y="4253881"/>
            <a:ext cx="1380824" cy="1078961"/>
          </a:xfrm>
          <a:custGeom>
            <a:avLst/>
            <a:gdLst>
              <a:gd name="connsiteX0" fmla="*/ 1293091 w 1380824"/>
              <a:gd name="connsiteY0" fmla="*/ 595210 h 1078961"/>
              <a:gd name="connsiteX1" fmla="*/ 748146 w 1380824"/>
              <a:gd name="connsiteY1" fmla="*/ 1047792 h 1078961"/>
              <a:gd name="connsiteX2" fmla="*/ 230909 w 1380824"/>
              <a:gd name="connsiteY2" fmla="*/ 1020083 h 1078961"/>
              <a:gd name="connsiteX3" fmla="*/ 73891 w 1380824"/>
              <a:gd name="connsiteY3" fmla="*/ 863064 h 1078961"/>
              <a:gd name="connsiteX4" fmla="*/ 0 w 1380824"/>
              <a:gd name="connsiteY4" fmla="*/ 502846 h 1078961"/>
              <a:gd name="connsiteX5" fmla="*/ 73891 w 1380824"/>
              <a:gd name="connsiteY5" fmla="*/ 281174 h 1078961"/>
              <a:gd name="connsiteX6" fmla="*/ 230909 w 1380824"/>
              <a:gd name="connsiteY6" fmla="*/ 22555 h 1078961"/>
              <a:gd name="connsiteX7" fmla="*/ 655782 w 1380824"/>
              <a:gd name="connsiteY7" fmla="*/ 13319 h 1078961"/>
              <a:gd name="connsiteX8" fmla="*/ 1191491 w 1380824"/>
              <a:gd name="connsiteY8" fmla="*/ 22555 h 1078961"/>
              <a:gd name="connsiteX9" fmla="*/ 1348509 w 1380824"/>
              <a:gd name="connsiteY9" fmla="*/ 253464 h 1078961"/>
              <a:gd name="connsiteX10" fmla="*/ 1376219 w 1380824"/>
              <a:gd name="connsiteY10" fmla="*/ 465901 h 1078961"/>
              <a:gd name="connsiteX11" fmla="*/ 1293091 w 1380824"/>
              <a:gd name="connsiteY11" fmla="*/ 595210 h 107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0824" h="1078961">
                <a:moveTo>
                  <a:pt x="1293091" y="595210"/>
                </a:moveTo>
                <a:cubicBezTo>
                  <a:pt x="1188412" y="692192"/>
                  <a:pt x="925176" y="976980"/>
                  <a:pt x="748146" y="1047792"/>
                </a:cubicBezTo>
                <a:cubicBezTo>
                  <a:pt x="571116" y="1118604"/>
                  <a:pt x="343285" y="1050871"/>
                  <a:pt x="230909" y="1020083"/>
                </a:cubicBezTo>
                <a:cubicBezTo>
                  <a:pt x="118533" y="989295"/>
                  <a:pt x="112376" y="949270"/>
                  <a:pt x="73891" y="863064"/>
                </a:cubicBezTo>
                <a:cubicBezTo>
                  <a:pt x="35406" y="776858"/>
                  <a:pt x="0" y="599828"/>
                  <a:pt x="0" y="502846"/>
                </a:cubicBezTo>
                <a:cubicBezTo>
                  <a:pt x="0" y="405864"/>
                  <a:pt x="35406" y="361222"/>
                  <a:pt x="73891" y="281174"/>
                </a:cubicBezTo>
                <a:cubicBezTo>
                  <a:pt x="112376" y="201126"/>
                  <a:pt x="133927" y="67197"/>
                  <a:pt x="230909" y="22555"/>
                </a:cubicBezTo>
                <a:cubicBezTo>
                  <a:pt x="327891" y="-22087"/>
                  <a:pt x="495685" y="13319"/>
                  <a:pt x="655782" y="13319"/>
                </a:cubicBezTo>
                <a:cubicBezTo>
                  <a:pt x="815879" y="13319"/>
                  <a:pt x="1076037" y="-17469"/>
                  <a:pt x="1191491" y="22555"/>
                </a:cubicBezTo>
                <a:cubicBezTo>
                  <a:pt x="1306945" y="62579"/>
                  <a:pt x="1317721" y="179573"/>
                  <a:pt x="1348509" y="253464"/>
                </a:cubicBezTo>
                <a:cubicBezTo>
                  <a:pt x="1379297" y="327355"/>
                  <a:pt x="1386995" y="404325"/>
                  <a:pt x="1376219" y="465901"/>
                </a:cubicBezTo>
                <a:cubicBezTo>
                  <a:pt x="1365443" y="527477"/>
                  <a:pt x="1397770" y="498228"/>
                  <a:pt x="1293091" y="595210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solidFill>
                  <a:srgbClr val="00B0F0"/>
                </a:solidFill>
              </a:rPr>
              <a:t>Vena cava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9DCC19B-3443-42C9-B0A2-5F27EB56212F}"/>
              </a:ext>
            </a:extLst>
          </p:cNvPr>
          <p:cNvSpPr txBox="1"/>
          <p:nvPr/>
        </p:nvSpPr>
        <p:spPr>
          <a:xfrm>
            <a:off x="1708571" y="4384792"/>
            <a:ext cx="111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Vena cava</a:t>
            </a:r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348B75A9-7438-4974-9883-236CE41C8159}"/>
              </a:ext>
            </a:extLst>
          </p:cNvPr>
          <p:cNvSpPr/>
          <p:nvPr/>
        </p:nvSpPr>
        <p:spPr>
          <a:xfrm>
            <a:off x="2664696" y="4987944"/>
            <a:ext cx="1560946" cy="627850"/>
          </a:xfrm>
          <a:custGeom>
            <a:avLst/>
            <a:gdLst>
              <a:gd name="connsiteX0" fmla="*/ 0 w 1560946"/>
              <a:gd name="connsiteY0" fmla="*/ 609377 h 627850"/>
              <a:gd name="connsiteX1" fmla="*/ 166255 w 1560946"/>
              <a:gd name="connsiteY1" fmla="*/ 249159 h 627850"/>
              <a:gd name="connsiteX2" fmla="*/ 655782 w 1560946"/>
              <a:gd name="connsiteY2" fmla="*/ 18250 h 627850"/>
              <a:gd name="connsiteX3" fmla="*/ 1154546 w 1560946"/>
              <a:gd name="connsiteY3" fmla="*/ 36723 h 627850"/>
              <a:gd name="connsiteX4" fmla="*/ 1394691 w 1560946"/>
              <a:gd name="connsiteY4" fmla="*/ 212214 h 627850"/>
              <a:gd name="connsiteX5" fmla="*/ 1533237 w 1560946"/>
              <a:gd name="connsiteY5" fmla="*/ 470832 h 627850"/>
              <a:gd name="connsiteX6" fmla="*/ 1560946 w 1560946"/>
              <a:gd name="connsiteY6" fmla="*/ 627850 h 62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0946" h="627850">
                <a:moveTo>
                  <a:pt x="0" y="609377"/>
                </a:moveTo>
                <a:cubicBezTo>
                  <a:pt x="28479" y="478528"/>
                  <a:pt x="56958" y="347680"/>
                  <a:pt x="166255" y="249159"/>
                </a:cubicBezTo>
                <a:cubicBezTo>
                  <a:pt x="275552" y="150638"/>
                  <a:pt x="491067" y="53656"/>
                  <a:pt x="655782" y="18250"/>
                </a:cubicBezTo>
                <a:cubicBezTo>
                  <a:pt x="820497" y="-17156"/>
                  <a:pt x="1031394" y="4396"/>
                  <a:pt x="1154546" y="36723"/>
                </a:cubicBezTo>
                <a:cubicBezTo>
                  <a:pt x="1277698" y="69050"/>
                  <a:pt x="1331576" y="139862"/>
                  <a:pt x="1394691" y="212214"/>
                </a:cubicBezTo>
                <a:cubicBezTo>
                  <a:pt x="1457806" y="284566"/>
                  <a:pt x="1505528" y="401559"/>
                  <a:pt x="1533237" y="470832"/>
                </a:cubicBezTo>
                <a:cubicBezTo>
                  <a:pt x="1560946" y="540105"/>
                  <a:pt x="1560946" y="583977"/>
                  <a:pt x="1560946" y="62785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490EF0E1-82ED-44A1-97A5-04F339A1B8C9}"/>
              </a:ext>
            </a:extLst>
          </p:cNvPr>
          <p:cNvSpPr/>
          <p:nvPr/>
        </p:nvSpPr>
        <p:spPr>
          <a:xfrm>
            <a:off x="7398327" y="5404108"/>
            <a:ext cx="2042973" cy="534874"/>
          </a:xfrm>
          <a:custGeom>
            <a:avLst/>
            <a:gdLst>
              <a:gd name="connsiteX0" fmla="*/ 0 w 2042973"/>
              <a:gd name="connsiteY0" fmla="*/ 424037 h 534874"/>
              <a:gd name="connsiteX1" fmla="*/ 415637 w 2042973"/>
              <a:gd name="connsiteY1" fmla="*/ 91528 h 534874"/>
              <a:gd name="connsiteX2" fmla="*/ 942109 w 2042973"/>
              <a:gd name="connsiteY2" fmla="*/ 8401 h 534874"/>
              <a:gd name="connsiteX3" fmla="*/ 1422400 w 2042973"/>
              <a:gd name="connsiteY3" fmla="*/ 26874 h 534874"/>
              <a:gd name="connsiteX4" fmla="*/ 1847273 w 2042973"/>
              <a:gd name="connsiteY4" fmla="*/ 220837 h 534874"/>
              <a:gd name="connsiteX5" fmla="*/ 2022764 w 2042973"/>
              <a:gd name="connsiteY5" fmla="*/ 442510 h 534874"/>
              <a:gd name="connsiteX6" fmla="*/ 2032000 w 2042973"/>
              <a:gd name="connsiteY6" fmla="*/ 534874 h 53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2973" h="534874">
                <a:moveTo>
                  <a:pt x="0" y="424037"/>
                </a:moveTo>
                <a:cubicBezTo>
                  <a:pt x="129309" y="292419"/>
                  <a:pt x="258619" y="160801"/>
                  <a:pt x="415637" y="91528"/>
                </a:cubicBezTo>
                <a:cubicBezTo>
                  <a:pt x="572655" y="22255"/>
                  <a:pt x="774315" y="19177"/>
                  <a:pt x="942109" y="8401"/>
                </a:cubicBezTo>
                <a:cubicBezTo>
                  <a:pt x="1109903" y="-2375"/>
                  <a:pt x="1271539" y="-8532"/>
                  <a:pt x="1422400" y="26874"/>
                </a:cubicBezTo>
                <a:cubicBezTo>
                  <a:pt x="1573261" y="62280"/>
                  <a:pt x="1747212" y="151564"/>
                  <a:pt x="1847273" y="220837"/>
                </a:cubicBezTo>
                <a:cubicBezTo>
                  <a:pt x="1947334" y="290110"/>
                  <a:pt x="1991976" y="390171"/>
                  <a:pt x="2022764" y="442510"/>
                </a:cubicBezTo>
                <a:cubicBezTo>
                  <a:pt x="2053552" y="494849"/>
                  <a:pt x="2042776" y="514861"/>
                  <a:pt x="2032000" y="534874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4C27BE8-7EC1-4D9C-BE4A-49B0E5E382AD}"/>
              </a:ext>
            </a:extLst>
          </p:cNvPr>
          <p:cNvSpPr txBox="1"/>
          <p:nvPr/>
        </p:nvSpPr>
        <p:spPr>
          <a:xfrm>
            <a:off x="3101966" y="535944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spine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B5F75A1D-A546-47BD-A691-5B04FE79966E}"/>
              </a:ext>
            </a:extLst>
          </p:cNvPr>
          <p:cNvSpPr txBox="1"/>
          <p:nvPr/>
        </p:nvSpPr>
        <p:spPr>
          <a:xfrm>
            <a:off x="8168112" y="551929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spine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21853722-15B4-41CF-B8DD-DAEFC053B1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359364" y="461269"/>
            <a:ext cx="1076428" cy="4070526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278FB4B-2FC3-4F25-B171-F95554654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34" y="1968816"/>
            <a:ext cx="1309135" cy="18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5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</Words>
  <Application>Microsoft Office PowerPoint</Application>
  <PresentationFormat>Breitbild</PresentationFormat>
  <Paragraphs>100</Paragraphs>
  <Slides>14</Slides>
  <Notes>7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Office</vt:lpstr>
      <vt:lpstr>The lordogenetic midline syndrome - pathophysiology, diagnosis and treatment of abdominal vascular compression syndromes</vt:lpstr>
      <vt:lpstr>Disclosure</vt:lpstr>
      <vt:lpstr>33 years observation – thousands of patients</vt:lpstr>
      <vt:lpstr>All abdominal compression syndromes are consequences of a strong lumbar lordosis</vt:lpstr>
      <vt:lpstr>Nutcracker syndrome –stretched hips</vt:lpstr>
      <vt:lpstr>PowerPoint-Präsentation</vt:lpstr>
      <vt:lpstr>Compression of the inferior vena cava</vt:lpstr>
      <vt:lpstr>Left renal perfusion (shown below [cm/s/cm²]) is directly dependent on the degree of lumbar lordosis: less lordosis– less venous pressure – better small vessel perfusion- higher overall perfusion  </vt:lpstr>
      <vt:lpstr>Superior mesenteric artery syndrome </vt:lpstr>
      <vt:lpstr>134 operated patients with abdominal compression syndromes 7/2019 - 08/ 2023</vt:lpstr>
      <vt:lpstr>PTFE wrapping and MALS resection</vt:lpstr>
      <vt:lpstr>Treatment results</vt:lpstr>
      <vt:lpstr>Long term treatment results of 196 adult and 58 pediatric cases 2005 - 2020</vt:lpstr>
      <vt:lpstr>Important practical consequences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lordogenetic midline syndrome - pathophysiology, diagnosis and treatment of abdominal vascular compression syndromes</dc:title>
  <dc:creator>Thomas Scholbach</dc:creator>
  <cp:lastModifiedBy>Thomas Scholbach</cp:lastModifiedBy>
  <cp:revision>21</cp:revision>
  <dcterms:created xsi:type="dcterms:W3CDTF">2023-09-17T20:14:53Z</dcterms:created>
  <dcterms:modified xsi:type="dcterms:W3CDTF">2023-09-23T05:14:09Z</dcterms:modified>
</cp:coreProperties>
</file>